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6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D7D1A-8121-41F9-8E0C-8F9772A562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A18FB4-2BC5-4B63-B8C9-6C8DB8DFDF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E8321AC-CFD5-4B8C-890B-FDEC5EF42F43}"/>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5" name="Footer Placeholder 4">
            <a:extLst>
              <a:ext uri="{FF2B5EF4-FFF2-40B4-BE49-F238E27FC236}">
                <a16:creationId xmlns:a16="http://schemas.microsoft.com/office/drawing/2014/main" id="{0FDA044E-9044-4CA1-AA5A-E8EDDF9632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B2BB7E-B159-4DC2-BA53-E23910CAAB88}"/>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1172104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44148-413C-41C5-98B8-702C58A2AF8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41FE1D-CD41-46CA-90D2-8358C8A07C4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5ABA38-2F9A-42B1-A742-28E252E498BB}"/>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5" name="Footer Placeholder 4">
            <a:extLst>
              <a:ext uri="{FF2B5EF4-FFF2-40B4-BE49-F238E27FC236}">
                <a16:creationId xmlns:a16="http://schemas.microsoft.com/office/drawing/2014/main" id="{86CF25AF-A3EA-4759-B4C6-D69BB5ECD9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549F2D-A141-491F-9AD8-64D970C3F168}"/>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1030201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D5CC9-9392-4A16-850F-ED3B1FC6D1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044D04-D247-4BBD-BB8C-91DB2B066D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F82138-889B-454A-8777-1F428E96A611}"/>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5" name="Footer Placeholder 4">
            <a:extLst>
              <a:ext uri="{FF2B5EF4-FFF2-40B4-BE49-F238E27FC236}">
                <a16:creationId xmlns:a16="http://schemas.microsoft.com/office/drawing/2014/main" id="{1B436762-624E-4218-A161-4FBAC9F447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EF5F51-DBAB-42F0-A96D-542B0916B6C1}"/>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707211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C96CC-3F8C-40D2-93BD-654D8ED4802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B7B425-C47A-4E0D-B91B-4AC045DC7A1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AB3FC6-4066-4211-BB0A-900D90384EE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16F10E-90D9-41B0-808F-3F9AB3D84018}"/>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6" name="Footer Placeholder 5">
            <a:extLst>
              <a:ext uri="{FF2B5EF4-FFF2-40B4-BE49-F238E27FC236}">
                <a16:creationId xmlns:a16="http://schemas.microsoft.com/office/drawing/2014/main" id="{2DDEF843-1160-442F-8166-B80D51A25A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218D9C-89AE-48F7-8F13-B90E0D3C6136}"/>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3786261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A39EB-67E9-4232-A1B6-2181C6262E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A7D139-4D45-41D2-B45A-BF1001D495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20AA6B2-60F4-419E-8DEE-2B31652E64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2263064-15CF-4D45-9696-D93481B0521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63EDE1A-3F14-4650-A56A-8494D27F4B9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4A02845-7115-4012-87F6-023C05DD8F82}"/>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8" name="Footer Placeholder 7">
            <a:extLst>
              <a:ext uri="{FF2B5EF4-FFF2-40B4-BE49-F238E27FC236}">
                <a16:creationId xmlns:a16="http://schemas.microsoft.com/office/drawing/2014/main" id="{ABF8C029-62C4-4A45-8958-F28A39B511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53E4625-4823-4CE7-8FFC-28551A56B29C}"/>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1235298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BC7EA-0A2D-4293-BCDE-CDE8B7964F4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4172CDC-24B4-453E-B1D3-B9DE98576636}"/>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4" name="Footer Placeholder 3">
            <a:extLst>
              <a:ext uri="{FF2B5EF4-FFF2-40B4-BE49-F238E27FC236}">
                <a16:creationId xmlns:a16="http://schemas.microsoft.com/office/drawing/2014/main" id="{6680895C-A66E-48A7-B61D-34B7AA5581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671881-FCF7-4210-B624-15694E0A449C}"/>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566290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035065-3AFB-4E85-87E2-009696CBEB1C}"/>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3" name="Footer Placeholder 2">
            <a:extLst>
              <a:ext uri="{FF2B5EF4-FFF2-40B4-BE49-F238E27FC236}">
                <a16:creationId xmlns:a16="http://schemas.microsoft.com/office/drawing/2014/main" id="{7CA74DD6-A110-4773-9FFD-A8C0DD614CD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352DBC-AD3C-4598-9AA0-112F902E36D1}"/>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1395014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13BC-B748-4670-9FA4-CF177207563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5D48F1D-90E0-4DC4-903A-93D5290972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AA073-8B0D-464F-8E44-92889585A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5B07A10-248A-4F46-A2E6-B8DEF69B3AF1}"/>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6" name="Footer Placeholder 5">
            <a:extLst>
              <a:ext uri="{FF2B5EF4-FFF2-40B4-BE49-F238E27FC236}">
                <a16:creationId xmlns:a16="http://schemas.microsoft.com/office/drawing/2014/main" id="{E4725EBE-9CE2-4DA5-99F2-FA308AD55AA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548C07-0693-43E6-BEE5-FD097DDA14E5}"/>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1125436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9B739-680B-41F4-9AD9-556FD1AEC9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B9CADF6-9810-465C-80C5-7115A4A0B5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BA63AC3-C25B-45B5-BE22-63536CB7A6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216C84-3C41-4008-AA41-F9F2CC933E8C}"/>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6" name="Footer Placeholder 5">
            <a:extLst>
              <a:ext uri="{FF2B5EF4-FFF2-40B4-BE49-F238E27FC236}">
                <a16:creationId xmlns:a16="http://schemas.microsoft.com/office/drawing/2014/main" id="{754F7CB2-9569-45E0-90E6-B9415A2E66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2A805C-6DC1-4E61-A5D7-773FB7AE39E7}"/>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9573719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4B731-BA90-4162-8D89-04F26FA57CD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1E1CF3-EAC1-45DC-B42B-FE15D34E1FC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7A1D2A-834C-47A2-BC66-33C6F61E09BB}"/>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5" name="Footer Placeholder 4">
            <a:extLst>
              <a:ext uri="{FF2B5EF4-FFF2-40B4-BE49-F238E27FC236}">
                <a16:creationId xmlns:a16="http://schemas.microsoft.com/office/drawing/2014/main" id="{B5D9F21A-AE9D-48AE-BC87-C574DA7262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B3226A-71E1-42FD-AB26-CFD42B28FE7E}"/>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3890431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13000F-A991-47DC-8BC3-B4332292C0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F43E64-FDE4-40D3-A810-0B46DB3E800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AB512F-70F4-4931-9A2C-681FE6063705}"/>
              </a:ext>
            </a:extLst>
          </p:cNvPr>
          <p:cNvSpPr>
            <a:spLocks noGrp="1"/>
          </p:cNvSpPr>
          <p:nvPr>
            <p:ph type="dt" sz="half" idx="10"/>
          </p:nvPr>
        </p:nvSpPr>
        <p:spPr/>
        <p:txBody>
          <a:bodyPr/>
          <a:lstStyle/>
          <a:p>
            <a:fld id="{63B7DF88-7E3B-4BA7-9545-6DC36615C5E0}" type="datetimeFigureOut">
              <a:rPr lang="en-GB" smtClean="0"/>
              <a:t>27/05/2022</a:t>
            </a:fld>
            <a:endParaRPr lang="en-GB"/>
          </a:p>
        </p:txBody>
      </p:sp>
      <p:sp>
        <p:nvSpPr>
          <p:cNvPr id="5" name="Footer Placeholder 4">
            <a:extLst>
              <a:ext uri="{FF2B5EF4-FFF2-40B4-BE49-F238E27FC236}">
                <a16:creationId xmlns:a16="http://schemas.microsoft.com/office/drawing/2014/main" id="{4190408C-DCF8-4D06-ACCE-56483C90DA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4C05FD-0758-4261-A028-B4C2E298ED1A}"/>
              </a:ext>
            </a:extLst>
          </p:cNvPr>
          <p:cNvSpPr>
            <a:spLocks noGrp="1"/>
          </p:cNvSpPr>
          <p:nvPr>
            <p:ph type="sldNum" sz="quarter" idx="12"/>
          </p:nvPr>
        </p:nvSpPr>
        <p:spPr/>
        <p:txBody>
          <a:bodyPr/>
          <a:lstStyle/>
          <a:p>
            <a:fld id="{DB0050BE-D3F3-403F-82C1-E053B5B65AE2}" type="slidenum">
              <a:rPr lang="en-GB" smtClean="0"/>
              <a:t>‹#›</a:t>
            </a:fld>
            <a:endParaRPr lang="en-GB"/>
          </a:p>
        </p:txBody>
      </p:sp>
    </p:spTree>
    <p:extLst>
      <p:ext uri="{BB962C8B-B14F-4D97-AF65-F5344CB8AC3E}">
        <p14:creationId xmlns:p14="http://schemas.microsoft.com/office/powerpoint/2010/main" val="1053611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32B765-707A-4C3D-8680-2F38DF99FA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A1F907-C974-4D03-B6E0-3DC141937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1C3F1E-8126-49A1-8D3A-A69C6B3EAC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B7DF88-7E3B-4BA7-9545-6DC36615C5E0}" type="datetimeFigureOut">
              <a:rPr lang="en-GB" smtClean="0"/>
              <a:t>27/05/2022</a:t>
            </a:fld>
            <a:endParaRPr lang="en-GB"/>
          </a:p>
        </p:txBody>
      </p:sp>
      <p:sp>
        <p:nvSpPr>
          <p:cNvPr id="5" name="Footer Placeholder 4">
            <a:extLst>
              <a:ext uri="{FF2B5EF4-FFF2-40B4-BE49-F238E27FC236}">
                <a16:creationId xmlns:a16="http://schemas.microsoft.com/office/drawing/2014/main" id="{548D5B05-A1C8-4ABB-B75B-CAB2C17B3B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146C47-FDDC-4AC9-BB9F-C571B1AF76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0050BE-D3F3-403F-82C1-E053B5B65AE2}" type="slidenum">
              <a:rPr lang="en-GB" smtClean="0"/>
              <a:t>‹#›</a:t>
            </a:fld>
            <a:endParaRPr lang="en-GB"/>
          </a:p>
        </p:txBody>
      </p:sp>
    </p:spTree>
    <p:extLst>
      <p:ext uri="{BB962C8B-B14F-4D97-AF65-F5344CB8AC3E}">
        <p14:creationId xmlns:p14="http://schemas.microsoft.com/office/powerpoint/2010/main" val="410186023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jpeg"/><Relationship Id="rId7" Type="http://schemas.openxmlformats.org/officeDocument/2006/relationships/image" Target="../media/image10.jpeg"/><Relationship Id="rId12" Type="http://schemas.openxmlformats.org/officeDocument/2006/relationships/image" Target="../media/image15.jpeg"/><Relationship Id="rId17" Type="http://schemas.openxmlformats.org/officeDocument/2006/relationships/image" Target="../media/image20.jpeg"/><Relationship Id="rId2" Type="http://schemas.openxmlformats.org/officeDocument/2006/relationships/image" Target="../media/image5.jpeg"/><Relationship Id="rId16"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jpeg"/><Relationship Id="rId15" Type="http://schemas.openxmlformats.org/officeDocument/2006/relationships/image" Target="../media/image18.png"/><Relationship Id="rId10" Type="http://schemas.openxmlformats.org/officeDocument/2006/relationships/image" Target="../media/image13.jpe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jpeg"/></Relationships>
</file>

<file path=ppt/slides/_rels/slide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 Id="rId9" Type="http://schemas.openxmlformats.org/officeDocument/2006/relationships/image" Target="../media/image38.jpeg"/></Relationships>
</file>

<file path=ppt/slides/_rels/slide1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XION 900 - Tractors | CLAAS">
            <a:extLst>
              <a:ext uri="{FF2B5EF4-FFF2-40B4-BE49-F238E27FC236}">
                <a16:creationId xmlns:a16="http://schemas.microsoft.com/office/drawing/2014/main" id="{507D2A82-0748-44B6-91FD-B088CBD0FC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798" y="-3131892"/>
            <a:ext cx="13811535" cy="998989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B1D385E-779A-45D6-B628-DE5E4BA18EA9}"/>
              </a:ext>
            </a:extLst>
          </p:cNvPr>
          <p:cNvSpPr txBox="1"/>
          <p:nvPr/>
        </p:nvSpPr>
        <p:spPr>
          <a:xfrm>
            <a:off x="1774209" y="539615"/>
            <a:ext cx="9416954" cy="1323439"/>
          </a:xfrm>
          <a:prstGeom prst="rect">
            <a:avLst/>
          </a:prstGeom>
          <a:noFill/>
        </p:spPr>
        <p:txBody>
          <a:bodyPr wrap="square" rtlCol="0">
            <a:spAutoFit/>
          </a:bodyPr>
          <a:lstStyle/>
          <a:p>
            <a:pPr algn="ctr"/>
            <a:r>
              <a:rPr lang="en-GB" sz="8000" b="1" u="sng" dirty="0">
                <a:solidFill>
                  <a:schemeClr val="bg1"/>
                </a:solidFill>
              </a:rPr>
              <a:t>Sow, Grow and Farm</a:t>
            </a:r>
          </a:p>
        </p:txBody>
      </p:sp>
      <p:sp>
        <p:nvSpPr>
          <p:cNvPr id="2" name="TextBox 1">
            <a:extLst>
              <a:ext uri="{FF2B5EF4-FFF2-40B4-BE49-F238E27FC236}">
                <a16:creationId xmlns:a16="http://schemas.microsoft.com/office/drawing/2014/main" id="{89869383-70D3-487D-9984-BCC3DF8A036F}"/>
              </a:ext>
            </a:extLst>
          </p:cNvPr>
          <p:cNvSpPr txBox="1"/>
          <p:nvPr/>
        </p:nvSpPr>
        <p:spPr>
          <a:xfrm>
            <a:off x="185530" y="6273225"/>
            <a:ext cx="2690191" cy="584775"/>
          </a:xfrm>
          <a:prstGeom prst="rect">
            <a:avLst/>
          </a:prstGeom>
          <a:noFill/>
        </p:spPr>
        <p:txBody>
          <a:bodyPr wrap="square" rtlCol="0">
            <a:spAutoFit/>
          </a:bodyPr>
          <a:lstStyle/>
          <a:p>
            <a:r>
              <a:rPr lang="en-GB" sz="3200" dirty="0">
                <a:solidFill>
                  <a:schemeClr val="bg1"/>
                </a:solidFill>
              </a:rPr>
              <a:t>Zac and David</a:t>
            </a:r>
          </a:p>
        </p:txBody>
      </p:sp>
    </p:spTree>
    <p:extLst>
      <p:ext uri="{BB962C8B-B14F-4D97-AF65-F5344CB8AC3E}">
        <p14:creationId xmlns:p14="http://schemas.microsoft.com/office/powerpoint/2010/main" val="3699610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nufacturing tractors right the first time | 3D PERSPECTIVES">
            <a:extLst>
              <a:ext uri="{FF2B5EF4-FFF2-40B4-BE49-F238E27FC236}">
                <a16:creationId xmlns:a16="http://schemas.microsoft.com/office/drawing/2014/main" id="{6AA33024-38D7-484A-B467-01DFCEC64E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417" y="1"/>
            <a:ext cx="12678833"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37DCC1C-4E62-436D-970F-F7E620CAC967}"/>
              </a:ext>
            </a:extLst>
          </p:cNvPr>
          <p:cNvSpPr txBox="1"/>
          <p:nvPr/>
        </p:nvSpPr>
        <p:spPr>
          <a:xfrm>
            <a:off x="4306957" y="212035"/>
            <a:ext cx="7885043" cy="954107"/>
          </a:xfrm>
          <a:prstGeom prst="rect">
            <a:avLst/>
          </a:prstGeom>
          <a:noFill/>
        </p:spPr>
        <p:txBody>
          <a:bodyPr wrap="square" rtlCol="0">
            <a:spAutoFit/>
          </a:bodyPr>
          <a:lstStyle/>
          <a:p>
            <a:pPr algn="ctr"/>
            <a:r>
              <a:rPr lang="en-GB" sz="2800" b="1" dirty="0">
                <a:solidFill>
                  <a:schemeClr val="bg1"/>
                </a:solidFill>
              </a:rPr>
              <a:t>This PowerPoint is what we have learnt during our topic Sow, Grow and Farm, we hope you enjoy! </a:t>
            </a:r>
          </a:p>
        </p:txBody>
      </p:sp>
    </p:spTree>
    <p:extLst>
      <p:ext uri="{BB962C8B-B14F-4D97-AF65-F5344CB8AC3E}">
        <p14:creationId xmlns:p14="http://schemas.microsoft.com/office/powerpoint/2010/main" val="3686011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87000">
              <a:srgbClr val="002060"/>
            </a:gs>
            <a:gs pos="26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32699A-1E7F-426D-BBE7-001C57D838F3}"/>
              </a:ext>
            </a:extLst>
          </p:cNvPr>
          <p:cNvSpPr txBox="1"/>
          <p:nvPr/>
        </p:nvSpPr>
        <p:spPr>
          <a:xfrm>
            <a:off x="291548" y="225285"/>
            <a:ext cx="11595652" cy="369332"/>
          </a:xfrm>
          <a:prstGeom prst="rect">
            <a:avLst/>
          </a:prstGeom>
          <a:noFill/>
        </p:spPr>
        <p:txBody>
          <a:bodyPr wrap="square" rtlCol="0">
            <a:spAutoFit/>
          </a:bodyPr>
          <a:lstStyle/>
          <a:p>
            <a:r>
              <a:rPr lang="en-GB" b="1" dirty="0">
                <a:solidFill>
                  <a:schemeClr val="bg1"/>
                </a:solidFill>
              </a:rPr>
              <a:t>h</a:t>
            </a:r>
          </a:p>
        </p:txBody>
      </p:sp>
      <p:pic>
        <p:nvPicPr>
          <p:cNvPr id="3078" name="Picture 6" descr="Using The Core FAIRTRADE Mark - Fairtrade Foundation">
            <a:extLst>
              <a:ext uri="{FF2B5EF4-FFF2-40B4-BE49-F238E27FC236}">
                <a16:creationId xmlns:a16="http://schemas.microsoft.com/office/drawing/2014/main" id="{A44113B1-DA9C-4808-B48D-FB9209F87E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026" y="-457708"/>
            <a:ext cx="7059891" cy="751482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929AB9C-BC7F-4BD2-8D21-7D0361C3C443}"/>
              </a:ext>
            </a:extLst>
          </p:cNvPr>
          <p:cNvSpPr txBox="1"/>
          <p:nvPr/>
        </p:nvSpPr>
        <p:spPr>
          <a:xfrm>
            <a:off x="7063408" y="225285"/>
            <a:ext cx="4943062" cy="4154984"/>
          </a:xfrm>
          <a:prstGeom prst="rect">
            <a:avLst/>
          </a:prstGeom>
          <a:noFill/>
        </p:spPr>
        <p:txBody>
          <a:bodyPr wrap="square" rtlCol="0">
            <a:spAutoFit/>
          </a:bodyPr>
          <a:lstStyle/>
          <a:p>
            <a:r>
              <a:rPr lang="en-GB" sz="4000" u="sng" dirty="0"/>
              <a:t>Fair Trade</a:t>
            </a:r>
          </a:p>
          <a:p>
            <a:endParaRPr lang="en-GB" sz="2800" dirty="0"/>
          </a:p>
          <a:p>
            <a:r>
              <a:rPr lang="en-GB" sz="2800" dirty="0"/>
              <a:t>Fairtrade is a company that makes buying and selling food easier at better prices, it is a world wide movement that aims to help farmers and producers in less economically developed countries.</a:t>
            </a:r>
          </a:p>
        </p:txBody>
      </p:sp>
    </p:spTree>
    <p:extLst>
      <p:ext uri="{BB962C8B-B14F-4D97-AF65-F5344CB8AC3E}">
        <p14:creationId xmlns:p14="http://schemas.microsoft.com/office/powerpoint/2010/main" val="4211768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anco bale shear for sale in Westmeath for €2,800 on DoneDeal">
            <a:extLst>
              <a:ext uri="{FF2B5EF4-FFF2-40B4-BE49-F238E27FC236}">
                <a16:creationId xmlns:a16="http://schemas.microsoft.com/office/drawing/2014/main" id="{174E275E-79C7-4251-B495-B10C016A82D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 y="980"/>
            <a:ext cx="12192002" cy="80465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24736EB-06C3-4826-A7DF-9AA3960E7784}"/>
              </a:ext>
            </a:extLst>
          </p:cNvPr>
          <p:cNvSpPr txBox="1"/>
          <p:nvPr/>
        </p:nvSpPr>
        <p:spPr>
          <a:xfrm>
            <a:off x="503583" y="331304"/>
            <a:ext cx="6692347" cy="3477875"/>
          </a:xfrm>
          <a:prstGeom prst="rect">
            <a:avLst/>
          </a:prstGeom>
          <a:noFill/>
        </p:spPr>
        <p:txBody>
          <a:bodyPr wrap="square" rtlCol="0">
            <a:spAutoFit/>
          </a:bodyPr>
          <a:lstStyle/>
          <a:p>
            <a:r>
              <a:rPr lang="en-GB" sz="4000" b="1" u="sng" dirty="0">
                <a:solidFill>
                  <a:schemeClr val="bg1"/>
                </a:solidFill>
              </a:rPr>
              <a:t>Modern Farming </a:t>
            </a:r>
            <a:endParaRPr lang="en-GB" sz="4000" dirty="0">
              <a:solidFill>
                <a:schemeClr val="bg1"/>
              </a:solidFill>
            </a:endParaRPr>
          </a:p>
          <a:p>
            <a:endParaRPr lang="en-GB" sz="4000" b="1" u="sng" dirty="0">
              <a:solidFill>
                <a:schemeClr val="bg1"/>
              </a:solidFill>
            </a:endParaRPr>
          </a:p>
          <a:p>
            <a:r>
              <a:rPr lang="en-GB" sz="2800" b="1" dirty="0">
                <a:solidFill>
                  <a:schemeClr val="bg1"/>
                </a:solidFill>
              </a:rPr>
              <a:t>Modern farming is the farming we do today </a:t>
            </a:r>
          </a:p>
          <a:p>
            <a:r>
              <a:rPr lang="en-GB" sz="2800" b="1" dirty="0">
                <a:solidFill>
                  <a:schemeClr val="bg1"/>
                </a:solidFill>
              </a:rPr>
              <a:t>Like ploughing with satellite steering and GPS signals, you could have an argument lasting days about whether modern farming is better than older farming. </a:t>
            </a:r>
          </a:p>
        </p:txBody>
      </p:sp>
    </p:spTree>
    <p:extLst>
      <p:ext uri="{BB962C8B-B14F-4D97-AF65-F5344CB8AC3E}">
        <p14:creationId xmlns:p14="http://schemas.microsoft.com/office/powerpoint/2010/main" val="507087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2" name="Picture 6" descr="Massey Ferguson - Wikipedia">
            <a:extLst>
              <a:ext uri="{FF2B5EF4-FFF2-40B4-BE49-F238E27FC236}">
                <a16:creationId xmlns:a16="http://schemas.microsoft.com/office/drawing/2014/main" id="{1E50E92F-DF6E-4650-B560-38D912AECB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125" y="382829"/>
            <a:ext cx="1549400" cy="88686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John Deere - Wikipedia">
            <a:extLst>
              <a:ext uri="{FF2B5EF4-FFF2-40B4-BE49-F238E27FC236}">
                <a16:creationId xmlns:a16="http://schemas.microsoft.com/office/drawing/2014/main" id="{7880A4CB-B7A8-4C4B-91B0-FF477F8302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212" y="1712605"/>
            <a:ext cx="1595226" cy="1067351"/>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File:Claas Logo.svg - Wikimedia Commons">
            <a:extLst>
              <a:ext uri="{FF2B5EF4-FFF2-40B4-BE49-F238E27FC236}">
                <a16:creationId xmlns:a16="http://schemas.microsoft.com/office/drawing/2014/main" id="{E5031AB8-41FA-4C40-9FA6-6734E1C4F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659450"/>
            <a:ext cx="2921000" cy="614006"/>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Tractors | CLAAS">
            <a:extLst>
              <a:ext uri="{FF2B5EF4-FFF2-40B4-BE49-F238E27FC236}">
                <a16:creationId xmlns:a16="http://schemas.microsoft.com/office/drawing/2014/main" id="{96F0A703-5101-4C0D-9DFF-97A8933C62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27776" y="3269991"/>
            <a:ext cx="2671052" cy="1481946"/>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descr="Massey Ferguson unveils its 'NEXT Edition' tractor line-up - Agriland.co.uk">
            <a:extLst>
              <a:ext uri="{FF2B5EF4-FFF2-40B4-BE49-F238E27FC236}">
                <a16:creationId xmlns:a16="http://schemas.microsoft.com/office/drawing/2014/main" id="{73679406-5958-42DB-9941-CA47EFFE01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2136" y="116405"/>
            <a:ext cx="2066925" cy="148194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John Deere UK &amp; IE">
            <a:extLst>
              <a:ext uri="{FF2B5EF4-FFF2-40B4-BE49-F238E27FC236}">
                <a16:creationId xmlns:a16="http://schemas.microsoft.com/office/drawing/2014/main" id="{157CD9EC-F95F-49C6-AFFA-EBF5CF4907A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3180" y="17126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ase IH | Brands of the World™ | Download vector logos and logotypes">
            <a:extLst>
              <a:ext uri="{FF2B5EF4-FFF2-40B4-BE49-F238E27FC236}">
                <a16:creationId xmlns:a16="http://schemas.microsoft.com/office/drawing/2014/main" id="{586CADF6-6DE9-4BA2-BA36-6A587102E5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8066" y="4916886"/>
            <a:ext cx="1857375" cy="18573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New Holland logo and symbol, meaning, history, PNG">
            <a:extLst>
              <a:ext uri="{FF2B5EF4-FFF2-40B4-BE49-F238E27FC236}">
                <a16:creationId xmlns:a16="http://schemas.microsoft.com/office/drawing/2014/main" id="{22554B1F-C4A6-4BE4-9ED8-D5A7E5E8E04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46578" y="-7482"/>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w Holland Agriculture Ford N-Series tractor Agricultural machinery,  tractor, mower, agriculture, vehicle png | PNGWing">
            <a:extLst>
              <a:ext uri="{FF2B5EF4-FFF2-40B4-BE49-F238E27FC236}">
                <a16:creationId xmlns:a16="http://schemas.microsoft.com/office/drawing/2014/main" id="{21739BEC-3225-4A58-9E13-44B9F59A156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87790" y="124096"/>
            <a:ext cx="2405523" cy="159496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NEW LOGO DESIGN FOR McCORMICK - McCormick">
            <a:extLst>
              <a:ext uri="{FF2B5EF4-FFF2-40B4-BE49-F238E27FC236}">
                <a16:creationId xmlns:a16="http://schemas.microsoft.com/office/drawing/2014/main" id="{8616DF6A-BAC1-4796-9A91-4B903AE58E1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18684" y="1917694"/>
            <a:ext cx="3886200" cy="117157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aunch of new McCormick tractor eagerly anticipated | South West Farmer">
            <a:extLst>
              <a:ext uri="{FF2B5EF4-FFF2-40B4-BE49-F238E27FC236}">
                <a16:creationId xmlns:a16="http://schemas.microsoft.com/office/drawing/2014/main" id="{04BCC68D-D78E-452C-B1E7-006D94EDE1C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87790" y="1730215"/>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Valtra Vector Logo - Download Free SVG Icon | Worldvectorlogo">
            <a:extLst>
              <a:ext uri="{FF2B5EF4-FFF2-40B4-BE49-F238E27FC236}">
                <a16:creationId xmlns:a16="http://schemas.microsoft.com/office/drawing/2014/main" id="{CBC4433A-088D-4317-ABCA-44AD616A876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435683" y="301723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Valtra G Series | Compact and smart all-rounder tractor">
            <a:extLst>
              <a:ext uri="{FF2B5EF4-FFF2-40B4-BE49-F238E27FC236}">
                <a16:creationId xmlns:a16="http://schemas.microsoft.com/office/drawing/2014/main" id="{A97E164C-8CF0-464E-84B2-902ACBEF271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355969" y="3429000"/>
            <a:ext cx="1876672" cy="1522441"/>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JCB Logo and symbol, meaning, history, PNG, brand">
            <a:extLst>
              <a:ext uri="{FF2B5EF4-FFF2-40B4-BE49-F238E27FC236}">
                <a16:creationId xmlns:a16="http://schemas.microsoft.com/office/drawing/2014/main" id="{ED02499B-4C0F-4483-BC74-1BF0A5133D87}"/>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089487" y="491688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JCB Fastrac 4220 Specifications &amp; Technical Data (2015-2020) | LECTURA Specs">
            <a:extLst>
              <a:ext uri="{FF2B5EF4-FFF2-40B4-BE49-F238E27FC236}">
                <a16:creationId xmlns:a16="http://schemas.microsoft.com/office/drawing/2014/main" id="{F448A29C-F377-434A-A6EE-2776AC15D0AD}"/>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204884" y="491688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Case IH Quadtrac Series/Farming Simulator 19 | Farming Simulator Wiki |  Fandom">
            <a:extLst>
              <a:ext uri="{FF2B5EF4-FFF2-40B4-BE49-F238E27FC236}">
                <a16:creationId xmlns:a16="http://schemas.microsoft.com/office/drawing/2014/main" id="{A5BC4FD1-83A0-4ABD-9D21-00518C1C553D}"/>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854204" y="4870191"/>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111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Allotment wars! How community vegetable patches have become a battleground  | Allotments | The Guardian">
            <a:extLst>
              <a:ext uri="{FF2B5EF4-FFF2-40B4-BE49-F238E27FC236}">
                <a16:creationId xmlns:a16="http://schemas.microsoft.com/office/drawing/2014/main" id="{6A5F520A-E10E-4803-B363-156E4485D1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37116"/>
            <a:ext cx="12191999" cy="913223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00989F3-BC0C-4CC7-9D62-CE8F3C645E21}"/>
              </a:ext>
            </a:extLst>
          </p:cNvPr>
          <p:cNvSpPr txBox="1"/>
          <p:nvPr/>
        </p:nvSpPr>
        <p:spPr>
          <a:xfrm>
            <a:off x="622852" y="198783"/>
            <a:ext cx="6414052" cy="3847207"/>
          </a:xfrm>
          <a:prstGeom prst="rect">
            <a:avLst/>
          </a:prstGeom>
          <a:noFill/>
        </p:spPr>
        <p:txBody>
          <a:bodyPr wrap="square" rtlCol="0">
            <a:spAutoFit/>
          </a:bodyPr>
          <a:lstStyle/>
          <a:p>
            <a:r>
              <a:rPr lang="en-GB" sz="4800" b="1" u="sng" dirty="0">
                <a:solidFill>
                  <a:schemeClr val="bg1"/>
                </a:solidFill>
              </a:rPr>
              <a:t>Allotments </a:t>
            </a:r>
          </a:p>
          <a:p>
            <a:r>
              <a:rPr lang="en-GB" sz="2800" dirty="0">
                <a:solidFill>
                  <a:schemeClr val="bg1"/>
                </a:solidFill>
              </a:rPr>
              <a:t>Allotments are small pieces of land that people can rent out to grow vegetables and crops like raspberries and strawberries if they don’t want to\cant  grow them at home, usually the allotment owners eat there produce but some sell them or use to feed animals.  </a:t>
            </a:r>
            <a:endParaRPr lang="en-GB" sz="4800" dirty="0">
              <a:solidFill>
                <a:schemeClr val="bg1"/>
              </a:solidFill>
            </a:endParaRPr>
          </a:p>
        </p:txBody>
      </p:sp>
    </p:spTree>
    <p:extLst>
      <p:ext uri="{BB962C8B-B14F-4D97-AF65-F5344CB8AC3E}">
        <p14:creationId xmlns:p14="http://schemas.microsoft.com/office/powerpoint/2010/main" val="4088874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87000">
              <a:srgbClr val="002060"/>
            </a:gs>
            <a:gs pos="26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074" name="Picture 2" descr="Diagram showing life cycle sea turtle Royalty Free Vector">
            <a:extLst>
              <a:ext uri="{FF2B5EF4-FFF2-40B4-BE49-F238E27FC236}">
                <a16:creationId xmlns:a16="http://schemas.microsoft.com/office/drawing/2014/main" id="{3DD991B1-FB84-454E-9211-CC91DF47A5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287" y="69464"/>
            <a:ext cx="3757334" cy="364197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ife Cycle Dog Stock Illustrations – 116 Life Cycle Dog Stock  Illustrations, Vectors &amp; Clipart - Dreamstime">
            <a:extLst>
              <a:ext uri="{FF2B5EF4-FFF2-40B4-BE49-F238E27FC236}">
                <a16:creationId xmlns:a16="http://schemas.microsoft.com/office/drawing/2014/main" id="{15D0418D-4BB8-4EE5-A409-AC12F06C14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2621" y="68578"/>
            <a:ext cx="3531022" cy="364286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at-mice-life-cycle - Pest Patrol WA">
            <a:extLst>
              <a:ext uri="{FF2B5EF4-FFF2-40B4-BE49-F238E27FC236}">
                <a16:creationId xmlns:a16="http://schemas.microsoft.com/office/drawing/2014/main" id="{F544566B-3189-4008-B164-654E28DD75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13643" y="68578"/>
            <a:ext cx="4371437" cy="364286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New Holland Agriculture Introduces New T6.160 Dynamic Command Tractor | OEM  Off-Highway">
            <a:extLst>
              <a:ext uri="{FF2B5EF4-FFF2-40B4-BE49-F238E27FC236}">
                <a16:creationId xmlns:a16="http://schemas.microsoft.com/office/drawing/2014/main" id="{3526259A-D83A-4A65-AD49-107B281666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5287" y="3711439"/>
            <a:ext cx="5870713" cy="2887707"/>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LAAS presents new AXION 800 series tractors - CLAAS news | CLAAS">
            <a:extLst>
              <a:ext uri="{FF2B5EF4-FFF2-40B4-BE49-F238E27FC236}">
                <a16:creationId xmlns:a16="http://schemas.microsoft.com/office/drawing/2014/main" id="{DE4E0585-FB4A-4C74-A69C-5B0787159E2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711439"/>
            <a:ext cx="5782737" cy="2887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9174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AXION 900 - Tractors | CLAAS">
            <a:extLst>
              <a:ext uri="{FF2B5EF4-FFF2-40B4-BE49-F238E27FC236}">
                <a16:creationId xmlns:a16="http://schemas.microsoft.com/office/drawing/2014/main" id="{3AEE9C89-F2B3-4200-B6E7-F426B18835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74830"/>
            <a:ext cx="12191999" cy="811322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F6D8607-9253-44CA-A308-3E5FB27BC846}"/>
              </a:ext>
            </a:extLst>
          </p:cNvPr>
          <p:cNvSpPr txBox="1"/>
          <p:nvPr/>
        </p:nvSpPr>
        <p:spPr>
          <a:xfrm>
            <a:off x="132522" y="4306957"/>
            <a:ext cx="8163339" cy="2431435"/>
          </a:xfrm>
          <a:prstGeom prst="rect">
            <a:avLst/>
          </a:prstGeom>
          <a:noFill/>
        </p:spPr>
        <p:txBody>
          <a:bodyPr wrap="square" rtlCol="0">
            <a:spAutoFit/>
          </a:bodyPr>
          <a:lstStyle/>
          <a:p>
            <a:r>
              <a:rPr lang="en-GB" sz="4000" b="1" u="sng" dirty="0">
                <a:solidFill>
                  <a:schemeClr val="bg1"/>
                </a:solidFill>
              </a:rPr>
              <a:t>Land use in the UK</a:t>
            </a:r>
          </a:p>
          <a:p>
            <a:r>
              <a:rPr lang="en-GB" sz="2800" dirty="0">
                <a:solidFill>
                  <a:schemeClr val="bg1"/>
                </a:solidFill>
              </a:rPr>
              <a:t>70% of the land in the UK is used for farming such as floriculture, arable, pastoral and market/commercial farming we are lucky we have all of this room for farming in such a small country.</a:t>
            </a:r>
          </a:p>
        </p:txBody>
      </p:sp>
    </p:spTree>
    <p:extLst>
      <p:ext uri="{BB962C8B-B14F-4D97-AF65-F5344CB8AC3E}">
        <p14:creationId xmlns:p14="http://schemas.microsoft.com/office/powerpoint/2010/main" val="2796808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LAAS expands CEMOS for tractors environment - Press releases | CLAAS Group  -">
            <a:extLst>
              <a:ext uri="{FF2B5EF4-FFF2-40B4-BE49-F238E27FC236}">
                <a16:creationId xmlns:a16="http://schemas.microsoft.com/office/drawing/2014/main" id="{56808073-B015-4B92-ACD5-11D0FF1A35A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860" y="-1163714"/>
            <a:ext cx="12265885" cy="91875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18162A5-D91C-4970-8E16-360316782EE8}"/>
              </a:ext>
            </a:extLst>
          </p:cNvPr>
          <p:cNvSpPr txBox="1"/>
          <p:nvPr/>
        </p:nvSpPr>
        <p:spPr>
          <a:xfrm>
            <a:off x="6881523" y="3995678"/>
            <a:ext cx="5287617" cy="2862322"/>
          </a:xfrm>
          <a:prstGeom prst="rect">
            <a:avLst/>
          </a:prstGeom>
          <a:noFill/>
        </p:spPr>
        <p:txBody>
          <a:bodyPr wrap="square" rtlCol="0">
            <a:spAutoFit/>
          </a:bodyPr>
          <a:lstStyle/>
          <a:p>
            <a:r>
              <a:rPr lang="en-GB" sz="4000" b="1" u="sng" dirty="0">
                <a:solidFill>
                  <a:schemeClr val="bg1"/>
                </a:solidFill>
              </a:rPr>
              <a:t>Grass work</a:t>
            </a:r>
          </a:p>
          <a:p>
            <a:r>
              <a:rPr lang="en-GB" sz="2800" dirty="0">
                <a:solidFill>
                  <a:schemeClr val="bg1"/>
                </a:solidFill>
              </a:rPr>
              <a:t>Grass work is the work we do for our animals(cows mainly) we mow then ted or leave it we then windrow it, bale it and then feed our cows.</a:t>
            </a:r>
          </a:p>
        </p:txBody>
      </p:sp>
    </p:spTree>
    <p:extLst>
      <p:ext uri="{BB962C8B-B14F-4D97-AF65-F5344CB8AC3E}">
        <p14:creationId xmlns:p14="http://schemas.microsoft.com/office/powerpoint/2010/main" val="1804997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laas Arion 650 review">
            <a:extLst>
              <a:ext uri="{FF2B5EF4-FFF2-40B4-BE49-F238E27FC236}">
                <a16:creationId xmlns:a16="http://schemas.microsoft.com/office/drawing/2014/main" id="{053EC516-9D81-4B74-83B4-5AD573971D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375656"/>
            <a:ext cx="12191999" cy="913223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35C59CF-05CA-4C97-A512-95F5B086AB80}"/>
              </a:ext>
            </a:extLst>
          </p:cNvPr>
          <p:cNvSpPr txBox="1"/>
          <p:nvPr/>
        </p:nvSpPr>
        <p:spPr>
          <a:xfrm>
            <a:off x="874644" y="477078"/>
            <a:ext cx="6361043" cy="2431435"/>
          </a:xfrm>
          <a:prstGeom prst="rect">
            <a:avLst/>
          </a:prstGeom>
          <a:noFill/>
        </p:spPr>
        <p:txBody>
          <a:bodyPr wrap="square" rtlCol="0">
            <a:spAutoFit/>
          </a:bodyPr>
          <a:lstStyle/>
          <a:p>
            <a:r>
              <a:rPr lang="en-GB" sz="4000" b="1" u="sng" dirty="0">
                <a:solidFill>
                  <a:schemeClr val="bg1"/>
                </a:solidFill>
              </a:rPr>
              <a:t>Cattle farming</a:t>
            </a:r>
          </a:p>
          <a:p>
            <a:r>
              <a:rPr lang="en-GB" sz="2800" dirty="0">
                <a:solidFill>
                  <a:schemeClr val="bg1"/>
                </a:solidFill>
              </a:rPr>
              <a:t>Cattle farming is farming with cows as you can milk them or send them to a butcher to be killed for meat, so they give quite a good profit but cost a lot to keep.</a:t>
            </a:r>
          </a:p>
        </p:txBody>
      </p:sp>
    </p:spTree>
    <p:extLst>
      <p:ext uri="{BB962C8B-B14F-4D97-AF65-F5344CB8AC3E}">
        <p14:creationId xmlns:p14="http://schemas.microsoft.com/office/powerpoint/2010/main" val="42243535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alpha val="0"/>
              </a:schemeClr>
            </a:gs>
            <a:gs pos="68000">
              <a:schemeClr val="accent1">
                <a:lumMod val="45000"/>
                <a:lumOff val="55000"/>
              </a:schemeClr>
            </a:gs>
            <a:gs pos="100000">
              <a:schemeClr val="accent1"/>
            </a:gs>
            <a:gs pos="39000">
              <a:schemeClr val="accent1">
                <a:lumMod val="30000"/>
                <a:lumOff val="70000"/>
                <a:alpha val="56000"/>
              </a:schemeClr>
            </a:gs>
          </a:gsLst>
          <a:lin ang="5400000" scaled="1"/>
        </a:gradFill>
        <a:effectLst/>
      </p:bgPr>
    </p:bg>
    <p:spTree>
      <p:nvGrpSpPr>
        <p:cNvPr id="1" name=""/>
        <p:cNvGrpSpPr/>
        <p:nvPr/>
      </p:nvGrpSpPr>
      <p:grpSpPr>
        <a:xfrm>
          <a:off x="0" y="0"/>
          <a:ext cx="0" cy="0"/>
          <a:chOff x="0" y="0"/>
          <a:chExt cx="0" cy="0"/>
        </a:xfrm>
      </p:grpSpPr>
      <p:pic>
        <p:nvPicPr>
          <p:cNvPr id="2050" name="Picture 2" descr="Claas Lexion 7600 - Harvesting Coffee Mug by Simpson Photography | Pixels">
            <a:extLst>
              <a:ext uri="{FF2B5EF4-FFF2-40B4-BE49-F238E27FC236}">
                <a16:creationId xmlns:a16="http://schemas.microsoft.com/office/drawing/2014/main" id="{4D134B17-164B-4866-BD30-31925F687C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283"/>
            <a:ext cx="5412932" cy="675943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4B70238-ECF6-4637-B9A8-8DCBE7BC467A}"/>
              </a:ext>
            </a:extLst>
          </p:cNvPr>
          <p:cNvSpPr txBox="1"/>
          <p:nvPr/>
        </p:nvSpPr>
        <p:spPr>
          <a:xfrm>
            <a:off x="5904425" y="834887"/>
            <a:ext cx="5412932" cy="3724096"/>
          </a:xfrm>
          <a:prstGeom prst="rect">
            <a:avLst/>
          </a:prstGeom>
          <a:noFill/>
        </p:spPr>
        <p:txBody>
          <a:bodyPr wrap="square" rtlCol="0">
            <a:spAutoFit/>
          </a:bodyPr>
          <a:lstStyle/>
          <a:p>
            <a:r>
              <a:rPr lang="en-GB" sz="4000" b="1" u="sng" dirty="0"/>
              <a:t>Coffee farming </a:t>
            </a:r>
          </a:p>
          <a:p>
            <a:r>
              <a:rPr lang="en-GB" sz="2800" dirty="0"/>
              <a:t>Coffee farming is how me make coffee/farm it, it needs the right conditions meaning perfect temperature the best soil and much more that is why Peru is famous for growing coffee (it has the perfect conditions).</a:t>
            </a:r>
          </a:p>
        </p:txBody>
      </p:sp>
    </p:spTree>
    <p:extLst>
      <p:ext uri="{BB962C8B-B14F-4D97-AF65-F5344CB8AC3E}">
        <p14:creationId xmlns:p14="http://schemas.microsoft.com/office/powerpoint/2010/main" val="40538165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ltivators">
            <a:extLst>
              <a:ext uri="{FF2B5EF4-FFF2-40B4-BE49-F238E27FC236}">
                <a16:creationId xmlns:a16="http://schemas.microsoft.com/office/drawing/2014/main" id="{505263B6-2F45-4C83-BC8C-1943EBFF27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2466975" cy="18478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7DEA4F5-DE6A-4B11-991C-E03F13C3B549}"/>
              </a:ext>
            </a:extLst>
          </p:cNvPr>
          <p:cNvSpPr txBox="1"/>
          <p:nvPr/>
        </p:nvSpPr>
        <p:spPr>
          <a:xfrm>
            <a:off x="2731769" y="424069"/>
            <a:ext cx="3188971" cy="6247864"/>
          </a:xfrm>
          <a:prstGeom prst="rect">
            <a:avLst/>
          </a:prstGeom>
          <a:noFill/>
        </p:spPr>
        <p:txBody>
          <a:bodyPr wrap="square" rtlCol="0">
            <a:spAutoFit/>
          </a:bodyPr>
          <a:lstStyle/>
          <a:p>
            <a:r>
              <a:rPr lang="en-GB" sz="4000" dirty="0"/>
              <a:t>Cultivator</a:t>
            </a:r>
          </a:p>
          <a:p>
            <a:endParaRPr lang="en-GB" sz="4000" dirty="0"/>
          </a:p>
          <a:p>
            <a:endParaRPr lang="en-GB" sz="4000" dirty="0"/>
          </a:p>
          <a:p>
            <a:r>
              <a:rPr lang="en-GB" sz="4000" dirty="0"/>
              <a:t>Drill</a:t>
            </a:r>
          </a:p>
          <a:p>
            <a:endParaRPr lang="en-GB" sz="4000" dirty="0"/>
          </a:p>
          <a:p>
            <a:endParaRPr lang="en-GB" sz="4000" dirty="0"/>
          </a:p>
          <a:p>
            <a:r>
              <a:rPr lang="en-GB" sz="4000" dirty="0"/>
              <a:t>Sprayer</a:t>
            </a:r>
          </a:p>
          <a:p>
            <a:endParaRPr lang="en-GB" sz="4000" dirty="0"/>
          </a:p>
          <a:p>
            <a:endParaRPr lang="en-GB" sz="4000" dirty="0"/>
          </a:p>
          <a:p>
            <a:r>
              <a:rPr lang="en-GB" sz="4000" dirty="0"/>
              <a:t>Slurry tanker</a:t>
            </a:r>
          </a:p>
        </p:txBody>
      </p:sp>
      <p:pic>
        <p:nvPicPr>
          <p:cNvPr id="3076" name="Picture 4" descr="Precision seeders">
            <a:extLst>
              <a:ext uri="{FF2B5EF4-FFF2-40B4-BE49-F238E27FC236}">
                <a16:creationId xmlns:a16="http://schemas.microsoft.com/office/drawing/2014/main" id="{5A6CFD7D-35A9-4D2F-A11A-A4FACA7C37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00747"/>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ounted Sprayer">
            <a:extLst>
              <a:ext uri="{FF2B5EF4-FFF2-40B4-BE49-F238E27FC236}">
                <a16:creationId xmlns:a16="http://schemas.microsoft.com/office/drawing/2014/main" id="{EFE38C0F-8B81-4001-AE6A-B3B4E09183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27" y="3548597"/>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Economy Trailing Shoe | Conor Engineering">
            <a:extLst>
              <a:ext uri="{FF2B5EF4-FFF2-40B4-BE49-F238E27FC236}">
                <a16:creationId xmlns:a16="http://schemas.microsoft.com/office/drawing/2014/main" id="{4FD10710-FCC6-4693-BD0E-F715F221B2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399" y="5071733"/>
            <a:ext cx="286702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Jumbo Fixed Mould Board Plough Manufacturers &amp; Suppliers - FieldKing">
            <a:extLst>
              <a:ext uri="{FF2B5EF4-FFF2-40B4-BE49-F238E27FC236}">
                <a16:creationId xmlns:a16="http://schemas.microsoft.com/office/drawing/2014/main" id="{450B2D91-C828-4E08-BAEE-C91599E67A2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75471" y="0"/>
            <a:ext cx="2390775" cy="19145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80903D3-B3AE-4604-9218-F986FEFABCF5}"/>
              </a:ext>
            </a:extLst>
          </p:cNvPr>
          <p:cNvSpPr txBox="1"/>
          <p:nvPr/>
        </p:nvSpPr>
        <p:spPr>
          <a:xfrm>
            <a:off x="7063576" y="424069"/>
            <a:ext cx="2411895" cy="6247864"/>
          </a:xfrm>
          <a:prstGeom prst="rect">
            <a:avLst/>
          </a:prstGeom>
          <a:noFill/>
        </p:spPr>
        <p:txBody>
          <a:bodyPr wrap="square" rtlCol="0">
            <a:spAutoFit/>
          </a:bodyPr>
          <a:lstStyle/>
          <a:p>
            <a:r>
              <a:rPr lang="en-GB" sz="4000" dirty="0"/>
              <a:t>Plough</a:t>
            </a:r>
          </a:p>
          <a:p>
            <a:endParaRPr lang="en-GB" sz="4000" dirty="0"/>
          </a:p>
          <a:p>
            <a:endParaRPr lang="en-GB" sz="4000" dirty="0"/>
          </a:p>
          <a:p>
            <a:r>
              <a:rPr lang="en-GB" sz="4000" dirty="0"/>
              <a:t>Mowers</a:t>
            </a:r>
          </a:p>
          <a:p>
            <a:endParaRPr lang="en-GB" sz="4000" dirty="0"/>
          </a:p>
          <a:p>
            <a:endParaRPr lang="en-GB" sz="4000" dirty="0"/>
          </a:p>
          <a:p>
            <a:r>
              <a:rPr lang="en-GB" sz="4000" dirty="0"/>
              <a:t>Baler</a:t>
            </a:r>
          </a:p>
          <a:p>
            <a:endParaRPr lang="en-GB" sz="4000" dirty="0"/>
          </a:p>
          <a:p>
            <a:endParaRPr lang="en-GB" sz="4000" dirty="0"/>
          </a:p>
          <a:p>
            <a:r>
              <a:rPr lang="en-GB" sz="4000" dirty="0" err="1"/>
              <a:t>Weeder</a:t>
            </a:r>
            <a:endParaRPr lang="en-GB" sz="4000" dirty="0"/>
          </a:p>
        </p:txBody>
      </p:sp>
      <p:pic>
        <p:nvPicPr>
          <p:cNvPr id="3084" name="Picture 12" descr="Butterfly Mowers | Halse">
            <a:extLst>
              <a:ext uri="{FF2B5EF4-FFF2-40B4-BE49-F238E27FC236}">
                <a16:creationId xmlns:a16="http://schemas.microsoft.com/office/drawing/2014/main" id="{7BF3DBDC-98BC-4C91-8B0D-267B8979CF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0650" y="2020459"/>
            <a:ext cx="3181350" cy="1438275"/>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Balers | CLAAS">
            <a:extLst>
              <a:ext uri="{FF2B5EF4-FFF2-40B4-BE49-F238E27FC236}">
                <a16:creationId xmlns:a16="http://schemas.microsoft.com/office/drawing/2014/main" id="{CFBA35A8-3A7C-4E08-8328-165C9CAE196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34488" y="3510915"/>
            <a:ext cx="2867025" cy="1590675"/>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LandForce">
            <a:extLst>
              <a:ext uri="{FF2B5EF4-FFF2-40B4-BE49-F238E27FC236}">
                <a16:creationId xmlns:a16="http://schemas.microsoft.com/office/drawing/2014/main" id="{F8653C34-E1E2-4F60-BF22-9BCF236A675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08619" y="4928858"/>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535375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laas S10 terminal update for ISOBUS">
            <a:extLst>
              <a:ext uri="{FF2B5EF4-FFF2-40B4-BE49-F238E27FC236}">
                <a16:creationId xmlns:a16="http://schemas.microsoft.com/office/drawing/2014/main" id="{886B1EB2-D761-457D-8AC2-3E8CDEEF45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37116"/>
            <a:ext cx="12458699" cy="933199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402C9BA-7020-4F67-9EEF-66A7E510F96B}"/>
              </a:ext>
            </a:extLst>
          </p:cNvPr>
          <p:cNvSpPr txBox="1"/>
          <p:nvPr/>
        </p:nvSpPr>
        <p:spPr>
          <a:xfrm>
            <a:off x="1577008" y="3710609"/>
            <a:ext cx="6626087" cy="2431435"/>
          </a:xfrm>
          <a:prstGeom prst="rect">
            <a:avLst/>
          </a:prstGeom>
          <a:noFill/>
        </p:spPr>
        <p:txBody>
          <a:bodyPr wrap="square" rtlCol="0">
            <a:spAutoFit/>
          </a:bodyPr>
          <a:lstStyle/>
          <a:p>
            <a:pPr algn="ctr"/>
            <a:r>
              <a:rPr lang="en-GB" sz="4000" b="1" u="sng" dirty="0">
                <a:solidFill>
                  <a:schemeClr val="bg1"/>
                </a:solidFill>
              </a:rPr>
              <a:t>Why do we spray our fields?</a:t>
            </a:r>
          </a:p>
          <a:p>
            <a:pPr algn="ctr"/>
            <a:r>
              <a:rPr lang="en-GB" sz="2800" dirty="0">
                <a:solidFill>
                  <a:schemeClr val="bg1"/>
                </a:solidFill>
              </a:rPr>
              <a:t>We spray our fields so we can get a better yield and better crop so we get more money and so the food made with that crop tastes better.</a:t>
            </a:r>
          </a:p>
        </p:txBody>
      </p:sp>
    </p:spTree>
    <p:extLst>
      <p:ext uri="{BB962C8B-B14F-4D97-AF65-F5344CB8AC3E}">
        <p14:creationId xmlns:p14="http://schemas.microsoft.com/office/powerpoint/2010/main" val="8465537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XERION 5000-4200 Stage V - Tractors | CLAAS">
            <a:extLst>
              <a:ext uri="{FF2B5EF4-FFF2-40B4-BE49-F238E27FC236}">
                <a16:creationId xmlns:a16="http://schemas.microsoft.com/office/drawing/2014/main" id="{81B757A3-CCCE-4615-892B-6CEE052363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811322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C6B04A3-4B65-4933-BA15-4F1AA13EC2AD}"/>
              </a:ext>
            </a:extLst>
          </p:cNvPr>
          <p:cNvSpPr txBox="1"/>
          <p:nvPr/>
        </p:nvSpPr>
        <p:spPr>
          <a:xfrm>
            <a:off x="0" y="3896538"/>
            <a:ext cx="3710608" cy="1384995"/>
          </a:xfrm>
          <a:prstGeom prst="rect">
            <a:avLst/>
          </a:prstGeom>
          <a:noFill/>
        </p:spPr>
        <p:txBody>
          <a:bodyPr wrap="square" rtlCol="0">
            <a:spAutoFit/>
          </a:bodyPr>
          <a:lstStyle/>
          <a:p>
            <a:r>
              <a:rPr lang="en-GB" sz="2800" b="1" dirty="0">
                <a:solidFill>
                  <a:schemeClr val="bg1"/>
                </a:solidFill>
              </a:rPr>
              <a:t>That is all we have learnt in this topic,</a:t>
            </a:r>
          </a:p>
          <a:p>
            <a:r>
              <a:rPr lang="en-GB" sz="2800" b="1" dirty="0">
                <a:solidFill>
                  <a:schemeClr val="bg1"/>
                </a:solidFill>
              </a:rPr>
              <a:t> I THINK!</a:t>
            </a:r>
          </a:p>
        </p:txBody>
      </p:sp>
      <p:sp>
        <p:nvSpPr>
          <p:cNvPr id="5" name="TextBox 4">
            <a:extLst>
              <a:ext uri="{FF2B5EF4-FFF2-40B4-BE49-F238E27FC236}">
                <a16:creationId xmlns:a16="http://schemas.microsoft.com/office/drawing/2014/main" id="{FFD4F6D8-7D5A-47DE-BD44-EC73EAAFF63E}"/>
              </a:ext>
            </a:extLst>
          </p:cNvPr>
          <p:cNvSpPr txBox="1"/>
          <p:nvPr/>
        </p:nvSpPr>
        <p:spPr>
          <a:xfrm>
            <a:off x="4068417" y="5903893"/>
            <a:ext cx="2610679" cy="954107"/>
          </a:xfrm>
          <a:prstGeom prst="rect">
            <a:avLst/>
          </a:prstGeom>
          <a:noFill/>
        </p:spPr>
        <p:txBody>
          <a:bodyPr wrap="square" rtlCol="0">
            <a:spAutoFit/>
          </a:bodyPr>
          <a:lstStyle/>
          <a:p>
            <a:r>
              <a:rPr lang="en-GB" sz="2800" b="1" dirty="0">
                <a:solidFill>
                  <a:schemeClr val="bg1"/>
                </a:solidFill>
              </a:rPr>
              <a:t>Have good one, BYE!</a:t>
            </a:r>
          </a:p>
        </p:txBody>
      </p:sp>
    </p:spTree>
    <p:extLst>
      <p:ext uri="{BB962C8B-B14F-4D97-AF65-F5344CB8AC3E}">
        <p14:creationId xmlns:p14="http://schemas.microsoft.com/office/powerpoint/2010/main" val="3774437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498</TotalTime>
  <Words>382</Words>
  <Application>Microsoft Office PowerPoint</Application>
  <PresentationFormat>Widescreen</PresentationFormat>
  <Paragraphs>46</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Zac Coupland</dc:creator>
  <cp:lastModifiedBy>Zac Coupland</cp:lastModifiedBy>
  <cp:revision>35</cp:revision>
  <dcterms:created xsi:type="dcterms:W3CDTF">2022-05-24T10:24:57Z</dcterms:created>
  <dcterms:modified xsi:type="dcterms:W3CDTF">2022-05-27T09:56:58Z</dcterms:modified>
</cp:coreProperties>
</file>