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2DB4B-257E-4B6C-B203-CB6817C8CAC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E9F9443-6665-4B28-91A5-1D1B65ED2C3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D4D4F6E-C051-4130-8641-3766D75B0FF6}"/>
              </a:ext>
            </a:extLst>
          </p:cNvPr>
          <p:cNvSpPr>
            <a:spLocks noGrp="1"/>
          </p:cNvSpPr>
          <p:nvPr>
            <p:ph type="dt" sz="half" idx="10"/>
          </p:nvPr>
        </p:nvSpPr>
        <p:spPr/>
        <p:txBody>
          <a:bodyPr/>
          <a:lstStyle/>
          <a:p>
            <a:fld id="{7E4EE200-C52E-468B-B1BF-2E5A24EEE182}" type="datetimeFigureOut">
              <a:rPr lang="en-GB" smtClean="0"/>
              <a:t>27/05/2022</a:t>
            </a:fld>
            <a:endParaRPr lang="en-GB"/>
          </a:p>
        </p:txBody>
      </p:sp>
      <p:sp>
        <p:nvSpPr>
          <p:cNvPr id="5" name="Footer Placeholder 4">
            <a:extLst>
              <a:ext uri="{FF2B5EF4-FFF2-40B4-BE49-F238E27FC236}">
                <a16:creationId xmlns:a16="http://schemas.microsoft.com/office/drawing/2014/main" id="{C2EEFBAE-359E-4900-91FC-F65DABD5D0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03CB36-D394-4AAF-BD14-8975CA008EBA}"/>
              </a:ext>
            </a:extLst>
          </p:cNvPr>
          <p:cNvSpPr>
            <a:spLocks noGrp="1"/>
          </p:cNvSpPr>
          <p:nvPr>
            <p:ph type="sldNum" sz="quarter" idx="12"/>
          </p:nvPr>
        </p:nvSpPr>
        <p:spPr/>
        <p:txBody>
          <a:bodyPr/>
          <a:lstStyle/>
          <a:p>
            <a:fld id="{2F78BC59-D4F7-4699-ACF0-5D4772075949}" type="slidenum">
              <a:rPr lang="en-GB" smtClean="0"/>
              <a:t>‹#›</a:t>
            </a:fld>
            <a:endParaRPr lang="en-GB"/>
          </a:p>
        </p:txBody>
      </p:sp>
    </p:spTree>
    <p:extLst>
      <p:ext uri="{BB962C8B-B14F-4D97-AF65-F5344CB8AC3E}">
        <p14:creationId xmlns:p14="http://schemas.microsoft.com/office/powerpoint/2010/main" val="3219808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66C8F-CA5C-4ACA-9371-6692F5A0CA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C357F4-3342-43DD-BECD-3FB564D071F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E21337-BFAD-4209-92D4-F75521C6DB64}"/>
              </a:ext>
            </a:extLst>
          </p:cNvPr>
          <p:cNvSpPr>
            <a:spLocks noGrp="1"/>
          </p:cNvSpPr>
          <p:nvPr>
            <p:ph type="dt" sz="half" idx="10"/>
          </p:nvPr>
        </p:nvSpPr>
        <p:spPr/>
        <p:txBody>
          <a:bodyPr/>
          <a:lstStyle/>
          <a:p>
            <a:fld id="{7E4EE200-C52E-468B-B1BF-2E5A24EEE182}" type="datetimeFigureOut">
              <a:rPr lang="en-GB" smtClean="0"/>
              <a:t>27/05/2022</a:t>
            </a:fld>
            <a:endParaRPr lang="en-GB"/>
          </a:p>
        </p:txBody>
      </p:sp>
      <p:sp>
        <p:nvSpPr>
          <p:cNvPr id="5" name="Footer Placeholder 4">
            <a:extLst>
              <a:ext uri="{FF2B5EF4-FFF2-40B4-BE49-F238E27FC236}">
                <a16:creationId xmlns:a16="http://schemas.microsoft.com/office/drawing/2014/main" id="{56E80C8F-CEFF-47AF-9345-CAF253A310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BE6F19-0516-47C0-BEA0-6367178E85C2}"/>
              </a:ext>
            </a:extLst>
          </p:cNvPr>
          <p:cNvSpPr>
            <a:spLocks noGrp="1"/>
          </p:cNvSpPr>
          <p:nvPr>
            <p:ph type="sldNum" sz="quarter" idx="12"/>
          </p:nvPr>
        </p:nvSpPr>
        <p:spPr/>
        <p:txBody>
          <a:bodyPr/>
          <a:lstStyle/>
          <a:p>
            <a:fld id="{2F78BC59-D4F7-4699-ACF0-5D4772075949}" type="slidenum">
              <a:rPr lang="en-GB" smtClean="0"/>
              <a:t>‹#›</a:t>
            </a:fld>
            <a:endParaRPr lang="en-GB"/>
          </a:p>
        </p:txBody>
      </p:sp>
    </p:spTree>
    <p:extLst>
      <p:ext uri="{BB962C8B-B14F-4D97-AF65-F5344CB8AC3E}">
        <p14:creationId xmlns:p14="http://schemas.microsoft.com/office/powerpoint/2010/main" val="3999089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FB9A2-A73C-44BA-BF1B-AE41E2792FA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3BE861E-C955-4191-B0E3-0F0F233247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3DE8CAE-08B4-4526-9A06-C506A6D79102}"/>
              </a:ext>
            </a:extLst>
          </p:cNvPr>
          <p:cNvSpPr>
            <a:spLocks noGrp="1"/>
          </p:cNvSpPr>
          <p:nvPr>
            <p:ph type="dt" sz="half" idx="10"/>
          </p:nvPr>
        </p:nvSpPr>
        <p:spPr/>
        <p:txBody>
          <a:bodyPr/>
          <a:lstStyle/>
          <a:p>
            <a:fld id="{7E4EE200-C52E-468B-B1BF-2E5A24EEE182}" type="datetimeFigureOut">
              <a:rPr lang="en-GB" smtClean="0"/>
              <a:t>27/05/2022</a:t>
            </a:fld>
            <a:endParaRPr lang="en-GB"/>
          </a:p>
        </p:txBody>
      </p:sp>
      <p:sp>
        <p:nvSpPr>
          <p:cNvPr id="5" name="Footer Placeholder 4">
            <a:extLst>
              <a:ext uri="{FF2B5EF4-FFF2-40B4-BE49-F238E27FC236}">
                <a16:creationId xmlns:a16="http://schemas.microsoft.com/office/drawing/2014/main" id="{D45C56CB-201C-427B-AD7D-573388E7F4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40F079-6AF8-4E88-B8C6-D14F2520205C}"/>
              </a:ext>
            </a:extLst>
          </p:cNvPr>
          <p:cNvSpPr>
            <a:spLocks noGrp="1"/>
          </p:cNvSpPr>
          <p:nvPr>
            <p:ph type="sldNum" sz="quarter" idx="12"/>
          </p:nvPr>
        </p:nvSpPr>
        <p:spPr/>
        <p:txBody>
          <a:bodyPr/>
          <a:lstStyle/>
          <a:p>
            <a:fld id="{2F78BC59-D4F7-4699-ACF0-5D4772075949}" type="slidenum">
              <a:rPr lang="en-GB" smtClean="0"/>
              <a:t>‹#›</a:t>
            </a:fld>
            <a:endParaRPr lang="en-GB"/>
          </a:p>
        </p:txBody>
      </p:sp>
    </p:spTree>
    <p:extLst>
      <p:ext uri="{BB962C8B-B14F-4D97-AF65-F5344CB8AC3E}">
        <p14:creationId xmlns:p14="http://schemas.microsoft.com/office/powerpoint/2010/main" val="6923140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67959-236D-4D3E-9FEA-CC6075D608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209453F-8BF2-4C79-A214-8EEB3924D5E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65F7022-FD58-4282-B45E-101080DB913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C9F17A4-65AE-4783-AAFE-EEACAE4CA92A}"/>
              </a:ext>
            </a:extLst>
          </p:cNvPr>
          <p:cNvSpPr>
            <a:spLocks noGrp="1"/>
          </p:cNvSpPr>
          <p:nvPr>
            <p:ph type="dt" sz="half" idx="10"/>
          </p:nvPr>
        </p:nvSpPr>
        <p:spPr/>
        <p:txBody>
          <a:bodyPr/>
          <a:lstStyle/>
          <a:p>
            <a:fld id="{7E4EE200-C52E-468B-B1BF-2E5A24EEE182}" type="datetimeFigureOut">
              <a:rPr lang="en-GB" smtClean="0"/>
              <a:t>27/05/2022</a:t>
            </a:fld>
            <a:endParaRPr lang="en-GB"/>
          </a:p>
        </p:txBody>
      </p:sp>
      <p:sp>
        <p:nvSpPr>
          <p:cNvPr id="6" name="Footer Placeholder 5">
            <a:extLst>
              <a:ext uri="{FF2B5EF4-FFF2-40B4-BE49-F238E27FC236}">
                <a16:creationId xmlns:a16="http://schemas.microsoft.com/office/drawing/2014/main" id="{F842ACEF-4CD0-481F-BD6C-32C67024A2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7D07B8-157E-471F-AE4E-92A922783FE9}"/>
              </a:ext>
            </a:extLst>
          </p:cNvPr>
          <p:cNvSpPr>
            <a:spLocks noGrp="1"/>
          </p:cNvSpPr>
          <p:nvPr>
            <p:ph type="sldNum" sz="quarter" idx="12"/>
          </p:nvPr>
        </p:nvSpPr>
        <p:spPr/>
        <p:txBody>
          <a:bodyPr/>
          <a:lstStyle/>
          <a:p>
            <a:fld id="{2F78BC59-D4F7-4699-ACF0-5D4772075949}" type="slidenum">
              <a:rPr lang="en-GB" smtClean="0"/>
              <a:t>‹#›</a:t>
            </a:fld>
            <a:endParaRPr lang="en-GB"/>
          </a:p>
        </p:txBody>
      </p:sp>
    </p:spTree>
    <p:extLst>
      <p:ext uri="{BB962C8B-B14F-4D97-AF65-F5344CB8AC3E}">
        <p14:creationId xmlns:p14="http://schemas.microsoft.com/office/powerpoint/2010/main" val="2212862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5DD0C-933B-498A-ABEE-1F522EB993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2D0D455-0DC9-4FC8-BCCF-F24E785723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20155D8-E6F9-4219-BE40-51F39037D72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2DEF23C-ED9B-4C13-AB88-75294E24FC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1335A90-1075-4932-B129-98BE939C903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AC0748F-9236-4BC6-AD30-4711B6159993}"/>
              </a:ext>
            </a:extLst>
          </p:cNvPr>
          <p:cNvSpPr>
            <a:spLocks noGrp="1"/>
          </p:cNvSpPr>
          <p:nvPr>
            <p:ph type="dt" sz="half" idx="10"/>
          </p:nvPr>
        </p:nvSpPr>
        <p:spPr/>
        <p:txBody>
          <a:bodyPr/>
          <a:lstStyle/>
          <a:p>
            <a:fld id="{7E4EE200-C52E-468B-B1BF-2E5A24EEE182}" type="datetimeFigureOut">
              <a:rPr lang="en-GB" smtClean="0"/>
              <a:t>27/05/2022</a:t>
            </a:fld>
            <a:endParaRPr lang="en-GB"/>
          </a:p>
        </p:txBody>
      </p:sp>
      <p:sp>
        <p:nvSpPr>
          <p:cNvPr id="8" name="Footer Placeholder 7">
            <a:extLst>
              <a:ext uri="{FF2B5EF4-FFF2-40B4-BE49-F238E27FC236}">
                <a16:creationId xmlns:a16="http://schemas.microsoft.com/office/drawing/2014/main" id="{87D17ACD-AF87-4E82-8D59-BC853D3C488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C9A4F30-B46A-4562-8688-973D34FD9505}"/>
              </a:ext>
            </a:extLst>
          </p:cNvPr>
          <p:cNvSpPr>
            <a:spLocks noGrp="1"/>
          </p:cNvSpPr>
          <p:nvPr>
            <p:ph type="sldNum" sz="quarter" idx="12"/>
          </p:nvPr>
        </p:nvSpPr>
        <p:spPr/>
        <p:txBody>
          <a:bodyPr/>
          <a:lstStyle/>
          <a:p>
            <a:fld id="{2F78BC59-D4F7-4699-ACF0-5D4772075949}" type="slidenum">
              <a:rPr lang="en-GB" smtClean="0"/>
              <a:t>‹#›</a:t>
            </a:fld>
            <a:endParaRPr lang="en-GB"/>
          </a:p>
        </p:txBody>
      </p:sp>
    </p:spTree>
    <p:extLst>
      <p:ext uri="{BB962C8B-B14F-4D97-AF65-F5344CB8AC3E}">
        <p14:creationId xmlns:p14="http://schemas.microsoft.com/office/powerpoint/2010/main" val="2025635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E2A05-A130-49C5-A199-D28B1D0B357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9937DE5-CC86-4349-85D5-E982C7E658CB}"/>
              </a:ext>
            </a:extLst>
          </p:cNvPr>
          <p:cNvSpPr>
            <a:spLocks noGrp="1"/>
          </p:cNvSpPr>
          <p:nvPr>
            <p:ph type="dt" sz="half" idx="10"/>
          </p:nvPr>
        </p:nvSpPr>
        <p:spPr/>
        <p:txBody>
          <a:bodyPr/>
          <a:lstStyle/>
          <a:p>
            <a:fld id="{7E4EE200-C52E-468B-B1BF-2E5A24EEE182}" type="datetimeFigureOut">
              <a:rPr lang="en-GB" smtClean="0"/>
              <a:t>27/05/2022</a:t>
            </a:fld>
            <a:endParaRPr lang="en-GB"/>
          </a:p>
        </p:txBody>
      </p:sp>
      <p:sp>
        <p:nvSpPr>
          <p:cNvPr id="4" name="Footer Placeholder 3">
            <a:extLst>
              <a:ext uri="{FF2B5EF4-FFF2-40B4-BE49-F238E27FC236}">
                <a16:creationId xmlns:a16="http://schemas.microsoft.com/office/drawing/2014/main" id="{9A9370DD-723D-496A-AE3D-AE48F066F9B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60E4D9C-3E36-4A18-9A50-B64DCB73BF2D}"/>
              </a:ext>
            </a:extLst>
          </p:cNvPr>
          <p:cNvSpPr>
            <a:spLocks noGrp="1"/>
          </p:cNvSpPr>
          <p:nvPr>
            <p:ph type="sldNum" sz="quarter" idx="12"/>
          </p:nvPr>
        </p:nvSpPr>
        <p:spPr/>
        <p:txBody>
          <a:bodyPr/>
          <a:lstStyle/>
          <a:p>
            <a:fld id="{2F78BC59-D4F7-4699-ACF0-5D4772075949}" type="slidenum">
              <a:rPr lang="en-GB" smtClean="0"/>
              <a:t>‹#›</a:t>
            </a:fld>
            <a:endParaRPr lang="en-GB"/>
          </a:p>
        </p:txBody>
      </p:sp>
    </p:spTree>
    <p:extLst>
      <p:ext uri="{BB962C8B-B14F-4D97-AF65-F5344CB8AC3E}">
        <p14:creationId xmlns:p14="http://schemas.microsoft.com/office/powerpoint/2010/main" val="138520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88B7189-7C6F-4D93-8FFE-BAC74C716C03}"/>
              </a:ext>
            </a:extLst>
          </p:cNvPr>
          <p:cNvSpPr>
            <a:spLocks noGrp="1"/>
          </p:cNvSpPr>
          <p:nvPr>
            <p:ph type="dt" sz="half" idx="10"/>
          </p:nvPr>
        </p:nvSpPr>
        <p:spPr/>
        <p:txBody>
          <a:bodyPr/>
          <a:lstStyle/>
          <a:p>
            <a:fld id="{7E4EE200-C52E-468B-B1BF-2E5A24EEE182}" type="datetimeFigureOut">
              <a:rPr lang="en-GB" smtClean="0"/>
              <a:t>27/05/2022</a:t>
            </a:fld>
            <a:endParaRPr lang="en-GB"/>
          </a:p>
        </p:txBody>
      </p:sp>
      <p:sp>
        <p:nvSpPr>
          <p:cNvPr id="3" name="Footer Placeholder 2">
            <a:extLst>
              <a:ext uri="{FF2B5EF4-FFF2-40B4-BE49-F238E27FC236}">
                <a16:creationId xmlns:a16="http://schemas.microsoft.com/office/drawing/2014/main" id="{06AA8028-066B-4D6B-AD63-346C6E4B402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552D705-F41B-4AE8-9D09-00DEFB1D6BD4}"/>
              </a:ext>
            </a:extLst>
          </p:cNvPr>
          <p:cNvSpPr>
            <a:spLocks noGrp="1"/>
          </p:cNvSpPr>
          <p:nvPr>
            <p:ph type="sldNum" sz="quarter" idx="12"/>
          </p:nvPr>
        </p:nvSpPr>
        <p:spPr/>
        <p:txBody>
          <a:bodyPr/>
          <a:lstStyle/>
          <a:p>
            <a:fld id="{2F78BC59-D4F7-4699-ACF0-5D4772075949}" type="slidenum">
              <a:rPr lang="en-GB" smtClean="0"/>
              <a:t>‹#›</a:t>
            </a:fld>
            <a:endParaRPr lang="en-GB"/>
          </a:p>
        </p:txBody>
      </p:sp>
    </p:spTree>
    <p:extLst>
      <p:ext uri="{BB962C8B-B14F-4D97-AF65-F5344CB8AC3E}">
        <p14:creationId xmlns:p14="http://schemas.microsoft.com/office/powerpoint/2010/main" val="2264065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1DD85-5F8D-4724-8F0A-09E698DCC8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B5A14F8-2731-4670-BBB0-077AC4456E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594B9EA-F0E8-4361-A4A1-C451B257F9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89E886E-CD91-400C-8518-37EC8A0F4B3F}"/>
              </a:ext>
            </a:extLst>
          </p:cNvPr>
          <p:cNvSpPr>
            <a:spLocks noGrp="1"/>
          </p:cNvSpPr>
          <p:nvPr>
            <p:ph type="dt" sz="half" idx="10"/>
          </p:nvPr>
        </p:nvSpPr>
        <p:spPr/>
        <p:txBody>
          <a:bodyPr/>
          <a:lstStyle/>
          <a:p>
            <a:fld id="{7E4EE200-C52E-468B-B1BF-2E5A24EEE182}" type="datetimeFigureOut">
              <a:rPr lang="en-GB" smtClean="0"/>
              <a:t>27/05/2022</a:t>
            </a:fld>
            <a:endParaRPr lang="en-GB"/>
          </a:p>
        </p:txBody>
      </p:sp>
      <p:sp>
        <p:nvSpPr>
          <p:cNvPr id="6" name="Footer Placeholder 5">
            <a:extLst>
              <a:ext uri="{FF2B5EF4-FFF2-40B4-BE49-F238E27FC236}">
                <a16:creationId xmlns:a16="http://schemas.microsoft.com/office/drawing/2014/main" id="{F9DDEA69-1B93-460A-9BB4-86580A6820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984E7D-9084-4573-9BEC-DE23F66B9A3D}"/>
              </a:ext>
            </a:extLst>
          </p:cNvPr>
          <p:cNvSpPr>
            <a:spLocks noGrp="1"/>
          </p:cNvSpPr>
          <p:nvPr>
            <p:ph type="sldNum" sz="quarter" idx="12"/>
          </p:nvPr>
        </p:nvSpPr>
        <p:spPr/>
        <p:txBody>
          <a:bodyPr/>
          <a:lstStyle/>
          <a:p>
            <a:fld id="{2F78BC59-D4F7-4699-ACF0-5D4772075949}" type="slidenum">
              <a:rPr lang="en-GB" smtClean="0"/>
              <a:t>‹#›</a:t>
            </a:fld>
            <a:endParaRPr lang="en-GB"/>
          </a:p>
        </p:txBody>
      </p:sp>
    </p:spTree>
    <p:extLst>
      <p:ext uri="{BB962C8B-B14F-4D97-AF65-F5344CB8AC3E}">
        <p14:creationId xmlns:p14="http://schemas.microsoft.com/office/powerpoint/2010/main" val="718648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5517A-1D49-4B9A-B1E8-13AF1BED18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42BA33E-CD09-4CDB-A976-7066401DD1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5D29CA8-B6BA-4D77-A1A3-185BCEEDF8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F8CC068-5D48-4EEB-ABCA-B02278189934}"/>
              </a:ext>
            </a:extLst>
          </p:cNvPr>
          <p:cNvSpPr>
            <a:spLocks noGrp="1"/>
          </p:cNvSpPr>
          <p:nvPr>
            <p:ph type="dt" sz="half" idx="10"/>
          </p:nvPr>
        </p:nvSpPr>
        <p:spPr/>
        <p:txBody>
          <a:bodyPr/>
          <a:lstStyle/>
          <a:p>
            <a:fld id="{7E4EE200-C52E-468B-B1BF-2E5A24EEE182}" type="datetimeFigureOut">
              <a:rPr lang="en-GB" smtClean="0"/>
              <a:t>27/05/2022</a:t>
            </a:fld>
            <a:endParaRPr lang="en-GB"/>
          </a:p>
        </p:txBody>
      </p:sp>
      <p:sp>
        <p:nvSpPr>
          <p:cNvPr id="6" name="Footer Placeholder 5">
            <a:extLst>
              <a:ext uri="{FF2B5EF4-FFF2-40B4-BE49-F238E27FC236}">
                <a16:creationId xmlns:a16="http://schemas.microsoft.com/office/drawing/2014/main" id="{66412623-692D-42F9-A8E6-63C77D4DFD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8A20F5-11A7-4211-B872-37737F0E54D2}"/>
              </a:ext>
            </a:extLst>
          </p:cNvPr>
          <p:cNvSpPr>
            <a:spLocks noGrp="1"/>
          </p:cNvSpPr>
          <p:nvPr>
            <p:ph type="sldNum" sz="quarter" idx="12"/>
          </p:nvPr>
        </p:nvSpPr>
        <p:spPr/>
        <p:txBody>
          <a:bodyPr/>
          <a:lstStyle/>
          <a:p>
            <a:fld id="{2F78BC59-D4F7-4699-ACF0-5D4772075949}" type="slidenum">
              <a:rPr lang="en-GB" smtClean="0"/>
              <a:t>‹#›</a:t>
            </a:fld>
            <a:endParaRPr lang="en-GB"/>
          </a:p>
        </p:txBody>
      </p:sp>
    </p:spTree>
    <p:extLst>
      <p:ext uri="{BB962C8B-B14F-4D97-AF65-F5344CB8AC3E}">
        <p14:creationId xmlns:p14="http://schemas.microsoft.com/office/powerpoint/2010/main" val="4058854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3914B-ED2C-40CE-A987-461548C4F72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85FACC-409B-4FBD-92C2-DC258092A5A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CE7458-F4DB-4A58-805F-E1D4E6E94E9E}"/>
              </a:ext>
            </a:extLst>
          </p:cNvPr>
          <p:cNvSpPr>
            <a:spLocks noGrp="1"/>
          </p:cNvSpPr>
          <p:nvPr>
            <p:ph type="dt" sz="half" idx="10"/>
          </p:nvPr>
        </p:nvSpPr>
        <p:spPr/>
        <p:txBody>
          <a:bodyPr/>
          <a:lstStyle/>
          <a:p>
            <a:fld id="{7E4EE200-C52E-468B-B1BF-2E5A24EEE182}" type="datetimeFigureOut">
              <a:rPr lang="en-GB" smtClean="0"/>
              <a:t>27/05/2022</a:t>
            </a:fld>
            <a:endParaRPr lang="en-GB"/>
          </a:p>
        </p:txBody>
      </p:sp>
      <p:sp>
        <p:nvSpPr>
          <p:cNvPr id="5" name="Footer Placeholder 4">
            <a:extLst>
              <a:ext uri="{FF2B5EF4-FFF2-40B4-BE49-F238E27FC236}">
                <a16:creationId xmlns:a16="http://schemas.microsoft.com/office/drawing/2014/main" id="{78F887B5-2E41-4353-B9EA-2013B176AE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D2F147-901C-435D-A3BA-3B33A027417D}"/>
              </a:ext>
            </a:extLst>
          </p:cNvPr>
          <p:cNvSpPr>
            <a:spLocks noGrp="1"/>
          </p:cNvSpPr>
          <p:nvPr>
            <p:ph type="sldNum" sz="quarter" idx="12"/>
          </p:nvPr>
        </p:nvSpPr>
        <p:spPr/>
        <p:txBody>
          <a:bodyPr/>
          <a:lstStyle/>
          <a:p>
            <a:fld id="{2F78BC59-D4F7-4699-ACF0-5D4772075949}" type="slidenum">
              <a:rPr lang="en-GB" smtClean="0"/>
              <a:t>‹#›</a:t>
            </a:fld>
            <a:endParaRPr lang="en-GB"/>
          </a:p>
        </p:txBody>
      </p:sp>
    </p:spTree>
    <p:extLst>
      <p:ext uri="{BB962C8B-B14F-4D97-AF65-F5344CB8AC3E}">
        <p14:creationId xmlns:p14="http://schemas.microsoft.com/office/powerpoint/2010/main" val="1066141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927B28-50C0-467E-BB30-C8FC1086B36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08AD59-F6B4-4F62-BC9A-CA73EDD0AC6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824E59-CDAE-443D-8294-0B6655428558}"/>
              </a:ext>
            </a:extLst>
          </p:cNvPr>
          <p:cNvSpPr>
            <a:spLocks noGrp="1"/>
          </p:cNvSpPr>
          <p:nvPr>
            <p:ph type="dt" sz="half" idx="10"/>
          </p:nvPr>
        </p:nvSpPr>
        <p:spPr/>
        <p:txBody>
          <a:bodyPr/>
          <a:lstStyle/>
          <a:p>
            <a:fld id="{7E4EE200-C52E-468B-B1BF-2E5A24EEE182}" type="datetimeFigureOut">
              <a:rPr lang="en-GB" smtClean="0"/>
              <a:t>27/05/2022</a:t>
            </a:fld>
            <a:endParaRPr lang="en-GB"/>
          </a:p>
        </p:txBody>
      </p:sp>
      <p:sp>
        <p:nvSpPr>
          <p:cNvPr id="5" name="Footer Placeholder 4">
            <a:extLst>
              <a:ext uri="{FF2B5EF4-FFF2-40B4-BE49-F238E27FC236}">
                <a16:creationId xmlns:a16="http://schemas.microsoft.com/office/drawing/2014/main" id="{F44B2D28-EFFF-48E7-A20E-ACF7576C21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D64FD6-0021-420D-A484-D67DE696BFBE}"/>
              </a:ext>
            </a:extLst>
          </p:cNvPr>
          <p:cNvSpPr>
            <a:spLocks noGrp="1"/>
          </p:cNvSpPr>
          <p:nvPr>
            <p:ph type="sldNum" sz="quarter" idx="12"/>
          </p:nvPr>
        </p:nvSpPr>
        <p:spPr/>
        <p:txBody>
          <a:bodyPr/>
          <a:lstStyle/>
          <a:p>
            <a:fld id="{2F78BC59-D4F7-4699-ACF0-5D4772075949}" type="slidenum">
              <a:rPr lang="en-GB" smtClean="0"/>
              <a:t>‹#›</a:t>
            </a:fld>
            <a:endParaRPr lang="en-GB"/>
          </a:p>
        </p:txBody>
      </p:sp>
    </p:spTree>
    <p:extLst>
      <p:ext uri="{BB962C8B-B14F-4D97-AF65-F5344CB8AC3E}">
        <p14:creationId xmlns:p14="http://schemas.microsoft.com/office/powerpoint/2010/main" val="3187639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40401A-4346-454B-AB1D-53DE8A5E17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098D04B-157F-41DC-A8CD-A1C00E2A6D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50FDAF-F4C6-4F71-B7BD-AC89C38100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4EE200-C52E-468B-B1BF-2E5A24EEE182}" type="datetimeFigureOut">
              <a:rPr lang="en-GB" smtClean="0"/>
              <a:t>27/05/2022</a:t>
            </a:fld>
            <a:endParaRPr lang="en-GB"/>
          </a:p>
        </p:txBody>
      </p:sp>
      <p:sp>
        <p:nvSpPr>
          <p:cNvPr id="5" name="Footer Placeholder 4">
            <a:extLst>
              <a:ext uri="{FF2B5EF4-FFF2-40B4-BE49-F238E27FC236}">
                <a16:creationId xmlns:a16="http://schemas.microsoft.com/office/drawing/2014/main" id="{1B1A3CD8-F385-42C9-A218-E881DE4964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9249933-C2AA-49A2-BF39-C067E6E54A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78BC59-D4F7-4699-ACF0-5D4772075949}" type="slidenum">
              <a:rPr lang="en-GB" smtClean="0"/>
              <a:t>‹#›</a:t>
            </a:fld>
            <a:endParaRPr lang="en-GB"/>
          </a:p>
        </p:txBody>
      </p:sp>
    </p:spTree>
    <p:extLst>
      <p:ext uri="{BB962C8B-B14F-4D97-AF65-F5344CB8AC3E}">
        <p14:creationId xmlns:p14="http://schemas.microsoft.com/office/powerpoint/2010/main" val="281945329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 Id="rId5"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07D16-08E3-44CB-B795-DDCFD0EF671F}"/>
              </a:ext>
            </a:extLst>
          </p:cNvPr>
          <p:cNvSpPr>
            <a:spLocks noGrp="1"/>
          </p:cNvSpPr>
          <p:nvPr>
            <p:ph type="title"/>
          </p:nvPr>
        </p:nvSpPr>
        <p:spPr/>
        <p:txBody>
          <a:bodyPr/>
          <a:lstStyle/>
          <a:p>
            <a:endParaRPr lang="en-GB" dirty="0"/>
          </a:p>
        </p:txBody>
      </p:sp>
      <p:sp>
        <p:nvSpPr>
          <p:cNvPr id="3" name="AutoShape 2" descr="UK Farming – the impacts of a lower Entrepreneurs' Relief limit | Smith &amp;  Williamson">
            <a:extLst>
              <a:ext uri="{FF2B5EF4-FFF2-40B4-BE49-F238E27FC236}">
                <a16:creationId xmlns:a16="http://schemas.microsoft.com/office/drawing/2014/main" id="{A25261BD-EAB3-4622-B2BB-23292C38BF0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UK Farming – the impacts of a lower Entrepreneurs' Relief limit | Smith &amp;  Williamson">
            <a:extLst>
              <a:ext uri="{FF2B5EF4-FFF2-40B4-BE49-F238E27FC236}">
                <a16:creationId xmlns:a16="http://schemas.microsoft.com/office/drawing/2014/main" id="{C18FDA8C-2CBE-4B15-A834-7DE0864C6F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52"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99D0F26-3099-4A07-9599-64674A6D6FF6}"/>
              </a:ext>
            </a:extLst>
          </p:cNvPr>
          <p:cNvSpPr txBox="1"/>
          <p:nvPr/>
        </p:nvSpPr>
        <p:spPr>
          <a:xfrm>
            <a:off x="463826" y="454230"/>
            <a:ext cx="10740887" cy="2000548"/>
          </a:xfrm>
          <a:prstGeom prst="rect">
            <a:avLst/>
          </a:prstGeom>
          <a:noFill/>
        </p:spPr>
        <p:txBody>
          <a:bodyPr wrap="square" rtlCol="0">
            <a:spAutoFit/>
          </a:bodyPr>
          <a:lstStyle/>
          <a:p>
            <a:pPr algn="ctr"/>
            <a:r>
              <a:rPr lang="en-GB" sz="9600" u="sng" dirty="0"/>
              <a:t>World farming</a:t>
            </a:r>
          </a:p>
          <a:p>
            <a:pPr algn="ctr"/>
            <a:r>
              <a:rPr lang="en-GB" sz="2800" u="sng" dirty="0"/>
              <a:t>By Elsie and Sami</a:t>
            </a:r>
          </a:p>
        </p:txBody>
      </p:sp>
    </p:spTree>
    <p:extLst>
      <p:ext uri="{BB962C8B-B14F-4D97-AF65-F5344CB8AC3E}">
        <p14:creationId xmlns:p14="http://schemas.microsoft.com/office/powerpoint/2010/main" val="37311981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1028"/>
                                        </p:tgtEl>
                                        <p:attrNameLst>
                                          <p:attrName>r</p:attrName>
                                        </p:attrNameLst>
                                      </p:cBhvr>
                                    </p:animRot>
                                    <p:animRot by="-240000">
                                      <p:cBhvr>
                                        <p:cTn id="7" dur="200" fill="hold">
                                          <p:stCondLst>
                                            <p:cond delay="200"/>
                                          </p:stCondLst>
                                        </p:cTn>
                                        <p:tgtEl>
                                          <p:spTgt spid="1028"/>
                                        </p:tgtEl>
                                        <p:attrNameLst>
                                          <p:attrName>r</p:attrName>
                                        </p:attrNameLst>
                                      </p:cBhvr>
                                    </p:animRot>
                                    <p:animRot by="240000">
                                      <p:cBhvr>
                                        <p:cTn id="8" dur="200" fill="hold">
                                          <p:stCondLst>
                                            <p:cond delay="400"/>
                                          </p:stCondLst>
                                        </p:cTn>
                                        <p:tgtEl>
                                          <p:spTgt spid="1028"/>
                                        </p:tgtEl>
                                        <p:attrNameLst>
                                          <p:attrName>r</p:attrName>
                                        </p:attrNameLst>
                                      </p:cBhvr>
                                    </p:animRot>
                                    <p:animRot by="-240000">
                                      <p:cBhvr>
                                        <p:cTn id="9" dur="200" fill="hold">
                                          <p:stCondLst>
                                            <p:cond delay="600"/>
                                          </p:stCondLst>
                                        </p:cTn>
                                        <p:tgtEl>
                                          <p:spTgt spid="1028"/>
                                        </p:tgtEl>
                                        <p:attrNameLst>
                                          <p:attrName>r</p:attrName>
                                        </p:attrNameLst>
                                      </p:cBhvr>
                                    </p:animRot>
                                    <p:animRot by="120000">
                                      <p:cBhvr>
                                        <p:cTn id="10" dur="200" fill="hold">
                                          <p:stCondLst>
                                            <p:cond delay="800"/>
                                          </p:stCondLst>
                                        </p:cTn>
                                        <p:tgtEl>
                                          <p:spTgt spid="10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The Age of Robot Farmers | The New Yorker">
            <a:extLst>
              <a:ext uri="{FF2B5EF4-FFF2-40B4-BE49-F238E27FC236}">
                <a16:creationId xmlns:a16="http://schemas.microsoft.com/office/drawing/2014/main" id="{59E375A8-C20D-46D1-8133-26A5346DAD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237"/>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A91D669-A4D5-454D-A498-B71F7B5DE453}"/>
              </a:ext>
            </a:extLst>
          </p:cNvPr>
          <p:cNvSpPr>
            <a:spLocks noGrp="1"/>
          </p:cNvSpPr>
          <p:nvPr>
            <p:ph type="title"/>
          </p:nvPr>
        </p:nvSpPr>
        <p:spPr>
          <a:xfrm>
            <a:off x="838200" y="365125"/>
            <a:ext cx="3822189" cy="1899912"/>
          </a:xfrm>
        </p:spPr>
        <p:txBody>
          <a:bodyPr>
            <a:normAutofit/>
          </a:bodyPr>
          <a:lstStyle/>
          <a:p>
            <a:r>
              <a:rPr lang="en-GB" sz="4000"/>
              <a:t>.</a:t>
            </a:r>
          </a:p>
        </p:txBody>
      </p:sp>
      <p:sp>
        <p:nvSpPr>
          <p:cNvPr id="3" name="Content Placeholder 2">
            <a:extLst>
              <a:ext uri="{FF2B5EF4-FFF2-40B4-BE49-F238E27FC236}">
                <a16:creationId xmlns:a16="http://schemas.microsoft.com/office/drawing/2014/main" id="{D1D7DE40-200E-49D5-935A-3BAC582325D6}"/>
              </a:ext>
            </a:extLst>
          </p:cNvPr>
          <p:cNvSpPr>
            <a:spLocks noGrp="1"/>
          </p:cNvSpPr>
          <p:nvPr>
            <p:ph idx="1"/>
          </p:nvPr>
        </p:nvSpPr>
        <p:spPr>
          <a:xfrm>
            <a:off x="838200" y="2434201"/>
            <a:ext cx="3822189" cy="3742762"/>
          </a:xfrm>
        </p:spPr>
        <p:txBody>
          <a:bodyPr>
            <a:normAutofit/>
          </a:bodyPr>
          <a:lstStyle/>
          <a:p>
            <a:pPr marL="0" indent="0">
              <a:buNone/>
            </a:pPr>
            <a:r>
              <a:rPr lang="en-GB" sz="2000" dirty="0"/>
              <a:t>Farming is a business that occurs around the world. It involves growing crops and rearing livestock. Lots of people rely on farming to support their family’s well-being. Farming takes up allot of land in the UK (70%) so there are lots of people participating in the in the farming business. Read on to discover the everyday lives of workers in the farming trade. </a:t>
            </a:r>
          </a:p>
        </p:txBody>
      </p:sp>
    </p:spTree>
    <p:extLst>
      <p:ext uri="{BB962C8B-B14F-4D97-AF65-F5344CB8AC3E}">
        <p14:creationId xmlns:p14="http://schemas.microsoft.com/office/powerpoint/2010/main" val="33542472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A79D3FF-AE05-4D86-A298-A12883382635}"/>
              </a:ext>
            </a:extLst>
          </p:cNvPr>
          <p:cNvSpPr>
            <a:spLocks noGrp="1"/>
          </p:cNvSpPr>
          <p:nvPr>
            <p:ph type="title"/>
          </p:nvPr>
        </p:nvSpPr>
        <p:spPr>
          <a:xfrm>
            <a:off x="2504661" y="27918"/>
            <a:ext cx="6029740" cy="1325563"/>
          </a:xfrm>
        </p:spPr>
        <p:txBody>
          <a:bodyPr>
            <a:noAutofit/>
          </a:bodyPr>
          <a:lstStyle/>
          <a:p>
            <a:r>
              <a:rPr lang="en-GB" sz="6000" b="1" u="sng" dirty="0"/>
              <a:t>Land use in the UK</a:t>
            </a:r>
          </a:p>
        </p:txBody>
      </p:sp>
      <p:sp>
        <p:nvSpPr>
          <p:cNvPr id="3" name="Content Placeholder 2">
            <a:extLst>
              <a:ext uri="{FF2B5EF4-FFF2-40B4-BE49-F238E27FC236}">
                <a16:creationId xmlns:a16="http://schemas.microsoft.com/office/drawing/2014/main" id="{82B6FC90-76C6-4D11-BC34-B8B77E5B239D}"/>
              </a:ext>
            </a:extLst>
          </p:cNvPr>
          <p:cNvSpPr>
            <a:spLocks noGrp="1"/>
          </p:cNvSpPr>
          <p:nvPr>
            <p:ph idx="1"/>
          </p:nvPr>
        </p:nvSpPr>
        <p:spPr>
          <a:xfrm>
            <a:off x="0" y="1825624"/>
            <a:ext cx="12192000" cy="5032375"/>
          </a:xfrm>
        </p:spPr>
        <p:txBody>
          <a:bodyPr>
            <a:normAutofit lnSpcReduction="10000"/>
          </a:bodyPr>
          <a:lstStyle/>
          <a:p>
            <a:pPr marL="0" indent="0">
              <a:buNone/>
            </a:pPr>
            <a:r>
              <a:rPr lang="en-GB" dirty="0"/>
              <a:t>Urban land: a big piece of land occupied for cities, businesses and housing.</a:t>
            </a:r>
          </a:p>
          <a:p>
            <a:pPr marL="0" indent="0">
              <a:buNone/>
            </a:pPr>
            <a:r>
              <a:rPr lang="en-GB" dirty="0"/>
              <a:t>Rural land: the countryside or a piece of land used for forestry, national parks, farming or small villages.</a:t>
            </a:r>
          </a:p>
          <a:p>
            <a:pPr marL="0" indent="0">
              <a:buNone/>
            </a:pPr>
            <a:r>
              <a:rPr lang="en-GB" dirty="0"/>
              <a:t>Arable farming: a piece of land used to grow crops such as wheat and vegetables.</a:t>
            </a:r>
          </a:p>
          <a:p>
            <a:pPr marL="0" indent="0">
              <a:buNone/>
            </a:pPr>
            <a:r>
              <a:rPr lang="en-GB" dirty="0"/>
              <a:t>Pastoral farming: a piece of land used to raise and house animals such as cows, sheep, pigs and chickens.</a:t>
            </a:r>
          </a:p>
          <a:p>
            <a:pPr marL="0" indent="0">
              <a:buNone/>
            </a:pPr>
            <a:r>
              <a:rPr lang="en-GB" dirty="0"/>
              <a:t>Viticulture farming: a piece of land with rare soil and the right conditions used for growing grapes and turning them into wine.</a:t>
            </a:r>
          </a:p>
          <a:p>
            <a:pPr marL="0" indent="0">
              <a:buNone/>
            </a:pPr>
            <a:r>
              <a:rPr lang="en-GB" dirty="0"/>
              <a:t>Mixed farming: a large piece of land that consists of arable and pastoral farming. </a:t>
            </a:r>
          </a:p>
          <a:p>
            <a:pPr marL="0" indent="0">
              <a:buNone/>
            </a:pPr>
            <a:r>
              <a:rPr lang="en-GB" dirty="0"/>
              <a:t>Floriculture: a piece of land, or a greenhouse, used to grow outdoor and indoor flowers such as roses and daffodils.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1028" name="Picture 4" descr="Throw Pillow rose flower - PIXERS.UK">
            <a:extLst>
              <a:ext uri="{FF2B5EF4-FFF2-40B4-BE49-F238E27FC236}">
                <a16:creationId xmlns:a16="http://schemas.microsoft.com/office/drawing/2014/main" id="{3636341D-AC82-46C4-8405-585DC83701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2179532" cy="160351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Vegetable Basket Stock Photos, Images, &amp; Pictures | Fotos de frutas e  legumes, Hábitos alimentares saudáveis, Comida e bebida">
            <a:extLst>
              <a:ext uri="{FF2B5EF4-FFF2-40B4-BE49-F238E27FC236}">
                <a16:creationId xmlns:a16="http://schemas.microsoft.com/office/drawing/2014/main" id="{1BACE2DD-C5C7-4525-8E94-DC67489F68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2469" y="27918"/>
            <a:ext cx="2179531" cy="1825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3784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D43D62D-83AA-4E65-8205-78889D26EAFB}"/>
              </a:ext>
            </a:extLst>
          </p:cNvPr>
          <p:cNvSpPr>
            <a:spLocks noGrp="1"/>
          </p:cNvSpPr>
          <p:nvPr>
            <p:ph type="title"/>
          </p:nvPr>
        </p:nvSpPr>
        <p:spPr>
          <a:xfrm>
            <a:off x="838200" y="8743"/>
            <a:ext cx="10515600" cy="1325563"/>
          </a:xfrm>
        </p:spPr>
        <p:txBody>
          <a:bodyPr>
            <a:noAutofit/>
          </a:bodyPr>
          <a:lstStyle/>
          <a:p>
            <a:pPr algn="ctr"/>
            <a:r>
              <a:rPr lang="en-GB" sz="9600" b="1" u="sng" dirty="0"/>
              <a:t>Fairtrade</a:t>
            </a:r>
          </a:p>
        </p:txBody>
      </p:sp>
      <p:sp>
        <p:nvSpPr>
          <p:cNvPr id="3" name="Content Placeholder 2">
            <a:extLst>
              <a:ext uri="{FF2B5EF4-FFF2-40B4-BE49-F238E27FC236}">
                <a16:creationId xmlns:a16="http://schemas.microsoft.com/office/drawing/2014/main" id="{6A2AD441-2A64-4392-97C3-936C4A004FFA}"/>
              </a:ext>
            </a:extLst>
          </p:cNvPr>
          <p:cNvSpPr>
            <a:spLocks noGrp="1"/>
          </p:cNvSpPr>
          <p:nvPr>
            <p:ph idx="1"/>
          </p:nvPr>
        </p:nvSpPr>
        <p:spPr>
          <a:xfrm>
            <a:off x="0" y="1825625"/>
            <a:ext cx="7898296" cy="5023632"/>
          </a:xfrm>
        </p:spPr>
        <p:txBody>
          <a:bodyPr/>
          <a:lstStyle/>
          <a:p>
            <a:pPr marL="0" indent="0">
              <a:buNone/>
            </a:pPr>
            <a:r>
              <a:rPr lang="en-GB" dirty="0"/>
              <a:t>Fairtrade is a world wide foundation and it ensures that farmers get a good wage and safe working conditions. The Fairtrade logo (to the right) is found on many products such as: coffee, bananas and chocolate. These are the most well known Fairtrade products, however there are lots more items that are Fairtrade like tea, sugar, fruit, herbs and clothes.</a:t>
            </a:r>
          </a:p>
        </p:txBody>
      </p:sp>
      <p:pic>
        <p:nvPicPr>
          <p:cNvPr id="2058" name="Picture 10" descr="Fairtrade - Lancaster City Council">
            <a:extLst>
              <a:ext uri="{FF2B5EF4-FFF2-40B4-BE49-F238E27FC236}">
                <a16:creationId xmlns:a16="http://schemas.microsoft.com/office/drawing/2014/main" id="{BDC7170C-631E-403D-A149-0CB9B0AF1F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8296" y="1825624"/>
            <a:ext cx="4293704" cy="5023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237996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CBF62-E626-427D-A0D5-0F1F75B50BFE}"/>
              </a:ext>
            </a:extLst>
          </p:cNvPr>
          <p:cNvSpPr>
            <a:spLocks noGrp="1"/>
          </p:cNvSpPr>
          <p:nvPr>
            <p:ph type="title"/>
          </p:nvPr>
        </p:nvSpPr>
        <p:spPr>
          <a:xfrm>
            <a:off x="838200" y="0"/>
            <a:ext cx="10515600" cy="1325563"/>
          </a:xfrm>
        </p:spPr>
        <p:txBody>
          <a:bodyPr>
            <a:noAutofit/>
          </a:bodyPr>
          <a:lstStyle/>
          <a:p>
            <a:pPr algn="ctr"/>
            <a:r>
              <a:rPr lang="en-GB" sz="9600" b="1" u="sng" dirty="0"/>
              <a:t>Citrus farming</a:t>
            </a:r>
          </a:p>
        </p:txBody>
      </p:sp>
      <p:sp>
        <p:nvSpPr>
          <p:cNvPr id="3" name="Content Placeholder 2">
            <a:extLst>
              <a:ext uri="{FF2B5EF4-FFF2-40B4-BE49-F238E27FC236}">
                <a16:creationId xmlns:a16="http://schemas.microsoft.com/office/drawing/2014/main" id="{FCDC56DA-4E04-4478-916B-FF65385F3A65}"/>
              </a:ext>
            </a:extLst>
          </p:cNvPr>
          <p:cNvSpPr>
            <a:spLocks noGrp="1"/>
          </p:cNvSpPr>
          <p:nvPr>
            <p:ph idx="1"/>
          </p:nvPr>
        </p:nvSpPr>
        <p:spPr/>
        <p:txBody>
          <a:bodyPr>
            <a:normAutofit/>
          </a:bodyPr>
          <a:lstStyle/>
          <a:p>
            <a:pPr marL="0" indent="0">
              <a:buNone/>
            </a:pPr>
            <a:r>
              <a:rPr lang="en-GB" dirty="0"/>
              <a:t>California is famous for citrus farming as it has the perfect climate for the fruit to grow. The oranges need rich soil with good drainage to grow, this means the San Joaquin Valley(which is in California) is perfect for growing these delicious fruits. Some types of the oranges they grow in California are Navel oranges, Valencia oranges, Cara </a:t>
            </a:r>
            <a:r>
              <a:rPr lang="en-GB" dirty="0" err="1"/>
              <a:t>Cara</a:t>
            </a:r>
            <a:r>
              <a:rPr lang="en-GB" dirty="0"/>
              <a:t> oranges and </a:t>
            </a:r>
            <a:r>
              <a:rPr lang="en-GB" dirty="0" err="1"/>
              <a:t>Clementines</a:t>
            </a:r>
            <a:r>
              <a:rPr lang="en-GB" dirty="0"/>
              <a:t>.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B1BBD299-A6D1-468F-9F9D-978495FB5178}"/>
              </a:ext>
            </a:extLst>
          </p:cNvPr>
          <p:cNvPicPr>
            <a:picLocks noChangeAspect="1"/>
          </p:cNvPicPr>
          <p:nvPr/>
        </p:nvPicPr>
        <p:blipFill>
          <a:blip r:embed="rId2"/>
          <a:stretch>
            <a:fillRect/>
          </a:stretch>
        </p:blipFill>
        <p:spPr>
          <a:xfrm>
            <a:off x="9157253" y="3823253"/>
            <a:ext cx="3034748" cy="3034748"/>
          </a:xfrm>
          <a:prstGeom prst="rect">
            <a:avLst/>
          </a:prstGeom>
        </p:spPr>
      </p:pic>
      <p:pic>
        <p:nvPicPr>
          <p:cNvPr id="5" name="Picture 4">
            <a:extLst>
              <a:ext uri="{FF2B5EF4-FFF2-40B4-BE49-F238E27FC236}">
                <a16:creationId xmlns:a16="http://schemas.microsoft.com/office/drawing/2014/main" id="{722E5C68-62E1-4D9F-9625-F2ECA172E240}"/>
              </a:ext>
            </a:extLst>
          </p:cNvPr>
          <p:cNvPicPr>
            <a:picLocks noChangeAspect="1"/>
          </p:cNvPicPr>
          <p:nvPr/>
        </p:nvPicPr>
        <p:blipFill>
          <a:blip r:embed="rId3"/>
          <a:stretch>
            <a:fillRect/>
          </a:stretch>
        </p:blipFill>
        <p:spPr>
          <a:xfrm>
            <a:off x="3753722" y="3823253"/>
            <a:ext cx="3561478" cy="3034747"/>
          </a:xfrm>
          <a:prstGeom prst="rect">
            <a:avLst/>
          </a:prstGeom>
        </p:spPr>
      </p:pic>
    </p:spTree>
    <p:extLst>
      <p:ext uri="{BB962C8B-B14F-4D97-AF65-F5344CB8AC3E}">
        <p14:creationId xmlns:p14="http://schemas.microsoft.com/office/powerpoint/2010/main" val="41904588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510EE-6BDE-4801-829B-1B521EAF8161}"/>
              </a:ext>
            </a:extLst>
          </p:cNvPr>
          <p:cNvSpPr>
            <a:spLocks noGrp="1"/>
          </p:cNvSpPr>
          <p:nvPr>
            <p:ph type="title"/>
          </p:nvPr>
        </p:nvSpPr>
        <p:spPr>
          <a:xfrm>
            <a:off x="838200" y="0"/>
            <a:ext cx="10515600" cy="1325563"/>
          </a:xfrm>
        </p:spPr>
        <p:txBody>
          <a:bodyPr>
            <a:noAutofit/>
          </a:bodyPr>
          <a:lstStyle/>
          <a:p>
            <a:pPr algn="ctr"/>
            <a:r>
              <a:rPr lang="en-GB" sz="9600" b="1" u="sng" dirty="0"/>
              <a:t>Allotments</a:t>
            </a:r>
          </a:p>
        </p:txBody>
      </p:sp>
      <p:sp>
        <p:nvSpPr>
          <p:cNvPr id="3" name="Content Placeholder 2">
            <a:extLst>
              <a:ext uri="{FF2B5EF4-FFF2-40B4-BE49-F238E27FC236}">
                <a16:creationId xmlns:a16="http://schemas.microsoft.com/office/drawing/2014/main" id="{1D1DCFDC-9153-445C-A7A1-BF015FEC5C2F}"/>
              </a:ext>
            </a:extLst>
          </p:cNvPr>
          <p:cNvSpPr>
            <a:spLocks noGrp="1"/>
          </p:cNvSpPr>
          <p:nvPr>
            <p:ph idx="1"/>
          </p:nvPr>
        </p:nvSpPr>
        <p:spPr>
          <a:xfrm>
            <a:off x="838200" y="1825625"/>
            <a:ext cx="10515600" cy="2481332"/>
          </a:xfrm>
        </p:spPr>
        <p:txBody>
          <a:bodyPr/>
          <a:lstStyle/>
          <a:p>
            <a:pPr marL="0" indent="0">
              <a:buNone/>
            </a:pPr>
            <a:r>
              <a:rPr lang="en-GB" dirty="0"/>
              <a:t>Allotments are a small piece of land that the council split into smaller plots and then they rent them out to the local civilians of the nearest town. The council rent them out to either families or individuals, these people can grow fruit, vegetables or flowers. Once these plants have grown, the people renting them off of the council can sell their produce, give it away or eat it themselves. </a:t>
            </a:r>
          </a:p>
        </p:txBody>
      </p:sp>
      <p:pic>
        <p:nvPicPr>
          <p:cNvPr id="4" name="Picture 3">
            <a:extLst>
              <a:ext uri="{FF2B5EF4-FFF2-40B4-BE49-F238E27FC236}">
                <a16:creationId xmlns:a16="http://schemas.microsoft.com/office/drawing/2014/main" id="{2755638A-361D-4417-A1AF-2FA1F518FA69}"/>
              </a:ext>
            </a:extLst>
          </p:cNvPr>
          <p:cNvPicPr>
            <a:picLocks noChangeAspect="1"/>
          </p:cNvPicPr>
          <p:nvPr/>
        </p:nvPicPr>
        <p:blipFill>
          <a:blip r:embed="rId2"/>
          <a:stretch>
            <a:fillRect/>
          </a:stretch>
        </p:blipFill>
        <p:spPr>
          <a:xfrm>
            <a:off x="3299792" y="4306130"/>
            <a:ext cx="5075581" cy="2551870"/>
          </a:xfrm>
          <a:prstGeom prst="rect">
            <a:avLst/>
          </a:prstGeom>
        </p:spPr>
      </p:pic>
    </p:spTree>
    <p:extLst>
      <p:ext uri="{BB962C8B-B14F-4D97-AF65-F5344CB8AC3E}">
        <p14:creationId xmlns:p14="http://schemas.microsoft.com/office/powerpoint/2010/main" val="3986049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B4BA4-C2F5-404A-A385-B8647D8945FB}"/>
              </a:ext>
            </a:extLst>
          </p:cNvPr>
          <p:cNvSpPr>
            <a:spLocks noGrp="1"/>
          </p:cNvSpPr>
          <p:nvPr>
            <p:ph type="title"/>
          </p:nvPr>
        </p:nvSpPr>
        <p:spPr>
          <a:xfrm>
            <a:off x="838200" y="0"/>
            <a:ext cx="10515600" cy="1325563"/>
          </a:xfrm>
        </p:spPr>
        <p:txBody>
          <a:bodyPr>
            <a:noAutofit/>
          </a:bodyPr>
          <a:lstStyle/>
          <a:p>
            <a:pPr algn="ctr"/>
            <a:r>
              <a:rPr lang="en-GB" sz="9600" b="1" u="sng" dirty="0"/>
              <a:t>Plant life cycles</a:t>
            </a:r>
          </a:p>
        </p:txBody>
      </p:sp>
      <p:sp>
        <p:nvSpPr>
          <p:cNvPr id="3" name="Content Placeholder 2">
            <a:extLst>
              <a:ext uri="{FF2B5EF4-FFF2-40B4-BE49-F238E27FC236}">
                <a16:creationId xmlns:a16="http://schemas.microsoft.com/office/drawing/2014/main" id="{4FB285B2-A184-4C53-98B9-1FCB15100F2E}"/>
              </a:ext>
            </a:extLst>
          </p:cNvPr>
          <p:cNvSpPr>
            <a:spLocks noGrp="1"/>
          </p:cNvSpPr>
          <p:nvPr>
            <p:ph idx="1"/>
          </p:nvPr>
        </p:nvSpPr>
        <p:spPr>
          <a:xfrm>
            <a:off x="1" y="1325563"/>
            <a:ext cx="6095999" cy="2795863"/>
          </a:xfrm>
        </p:spPr>
        <p:txBody>
          <a:bodyPr>
            <a:normAutofit/>
          </a:bodyPr>
          <a:lstStyle/>
          <a:p>
            <a:pPr marL="0" indent="0" algn="ctr">
              <a:buNone/>
            </a:pPr>
            <a:r>
              <a:rPr lang="en-GB" sz="4000" u="sng" dirty="0"/>
              <a:t>Sexual reproduction</a:t>
            </a:r>
          </a:p>
          <a:p>
            <a:pPr marL="0" indent="0">
              <a:buNone/>
            </a:pPr>
            <a:r>
              <a:rPr lang="en-GB" dirty="0"/>
              <a:t>In sexual reproduction, pollen is transferred from one parent plant to another to create seeds that grow on the new plant. The new plants are genetically different from their parents. </a:t>
            </a:r>
          </a:p>
        </p:txBody>
      </p:sp>
      <p:pic>
        <p:nvPicPr>
          <p:cNvPr id="6" name="Picture 5">
            <a:extLst>
              <a:ext uri="{FF2B5EF4-FFF2-40B4-BE49-F238E27FC236}">
                <a16:creationId xmlns:a16="http://schemas.microsoft.com/office/drawing/2014/main" id="{4BC3BDA2-1F1B-4738-8360-CD24C3EDE023}"/>
              </a:ext>
            </a:extLst>
          </p:cNvPr>
          <p:cNvPicPr>
            <a:picLocks noChangeAspect="1"/>
          </p:cNvPicPr>
          <p:nvPr/>
        </p:nvPicPr>
        <p:blipFill>
          <a:blip r:embed="rId2"/>
          <a:stretch>
            <a:fillRect/>
          </a:stretch>
        </p:blipFill>
        <p:spPr>
          <a:xfrm>
            <a:off x="7036903" y="1347802"/>
            <a:ext cx="5155096" cy="5510198"/>
          </a:xfrm>
          <a:prstGeom prst="rect">
            <a:avLst/>
          </a:prstGeom>
        </p:spPr>
      </p:pic>
    </p:spTree>
    <p:extLst>
      <p:ext uri="{BB962C8B-B14F-4D97-AF65-F5344CB8AC3E}">
        <p14:creationId xmlns:p14="http://schemas.microsoft.com/office/powerpoint/2010/main" val="237030850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CEFD7-0F70-4C67-86BF-ACF442ADAA24}"/>
              </a:ext>
            </a:extLst>
          </p:cNvPr>
          <p:cNvSpPr>
            <a:spLocks noGrp="1"/>
          </p:cNvSpPr>
          <p:nvPr>
            <p:ph type="title"/>
          </p:nvPr>
        </p:nvSpPr>
        <p:spPr>
          <a:xfrm>
            <a:off x="838200" y="0"/>
            <a:ext cx="10515600" cy="1325563"/>
          </a:xfrm>
        </p:spPr>
        <p:txBody>
          <a:bodyPr>
            <a:noAutofit/>
          </a:bodyPr>
          <a:lstStyle/>
          <a:p>
            <a:pPr algn="ctr"/>
            <a:r>
              <a:rPr lang="en-GB" sz="9600" b="1" u="sng" dirty="0"/>
              <a:t>Plant life cycle</a:t>
            </a:r>
          </a:p>
        </p:txBody>
      </p:sp>
      <p:sp>
        <p:nvSpPr>
          <p:cNvPr id="3" name="Content Placeholder 2">
            <a:extLst>
              <a:ext uri="{FF2B5EF4-FFF2-40B4-BE49-F238E27FC236}">
                <a16:creationId xmlns:a16="http://schemas.microsoft.com/office/drawing/2014/main" id="{B88FFD1A-322A-4021-8A5A-ACBC4A582A0C}"/>
              </a:ext>
            </a:extLst>
          </p:cNvPr>
          <p:cNvSpPr>
            <a:spLocks noGrp="1"/>
          </p:cNvSpPr>
          <p:nvPr>
            <p:ph idx="1"/>
          </p:nvPr>
        </p:nvSpPr>
        <p:spPr>
          <a:xfrm>
            <a:off x="0" y="1690688"/>
            <a:ext cx="6096000" cy="5167311"/>
          </a:xfrm>
        </p:spPr>
        <p:txBody>
          <a:bodyPr>
            <a:normAutofit/>
          </a:bodyPr>
          <a:lstStyle/>
          <a:p>
            <a:pPr marL="0" indent="0" algn="ctr">
              <a:buNone/>
            </a:pPr>
            <a:r>
              <a:rPr lang="en-GB" sz="4000" u="sng" dirty="0"/>
              <a:t>Asexual reproduction</a:t>
            </a:r>
          </a:p>
          <a:p>
            <a:pPr marL="0" indent="0">
              <a:buNone/>
            </a:pPr>
            <a:r>
              <a:rPr lang="en-GB" dirty="0"/>
              <a:t>Asexual reproduction involves only one parent plant. The plants can produce an identical version of themselves, called clones, that are genetically identical to the parent plant. There are different structures that enable asexual reproduction, such as tubers, runners, rhizomes, bulbs and corms. Potatoes are tubers and strawberries are runners. </a:t>
            </a:r>
          </a:p>
          <a:p>
            <a:pPr marL="0" indent="0">
              <a:buNone/>
            </a:pPr>
            <a:endParaRPr lang="en-GB" dirty="0"/>
          </a:p>
        </p:txBody>
      </p:sp>
      <p:pic>
        <p:nvPicPr>
          <p:cNvPr id="4" name="Picture 3">
            <a:extLst>
              <a:ext uri="{FF2B5EF4-FFF2-40B4-BE49-F238E27FC236}">
                <a16:creationId xmlns:a16="http://schemas.microsoft.com/office/drawing/2014/main" id="{140AF8FF-D0DD-497B-9449-9A3CF862D94D}"/>
              </a:ext>
            </a:extLst>
          </p:cNvPr>
          <p:cNvPicPr>
            <a:picLocks noChangeAspect="1"/>
          </p:cNvPicPr>
          <p:nvPr/>
        </p:nvPicPr>
        <p:blipFill>
          <a:blip r:embed="rId2"/>
          <a:stretch>
            <a:fillRect/>
          </a:stretch>
        </p:blipFill>
        <p:spPr>
          <a:xfrm>
            <a:off x="7209182" y="1598012"/>
            <a:ext cx="4982817" cy="5259988"/>
          </a:xfrm>
          <a:prstGeom prst="rect">
            <a:avLst/>
          </a:prstGeom>
        </p:spPr>
      </p:pic>
    </p:spTree>
    <p:extLst>
      <p:ext uri="{BB962C8B-B14F-4D97-AF65-F5344CB8AC3E}">
        <p14:creationId xmlns:p14="http://schemas.microsoft.com/office/powerpoint/2010/main" val="54692564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1C168-A999-4D50-8BE3-7A8F9026BDAA}"/>
              </a:ext>
            </a:extLst>
          </p:cNvPr>
          <p:cNvSpPr>
            <a:spLocks noGrp="1"/>
          </p:cNvSpPr>
          <p:nvPr>
            <p:ph type="title"/>
          </p:nvPr>
        </p:nvSpPr>
        <p:spPr>
          <a:xfrm>
            <a:off x="838200" y="0"/>
            <a:ext cx="10515600" cy="1325563"/>
          </a:xfrm>
        </p:spPr>
        <p:txBody>
          <a:bodyPr>
            <a:noAutofit/>
          </a:bodyPr>
          <a:lstStyle/>
          <a:p>
            <a:pPr algn="ctr"/>
            <a:r>
              <a:rPr lang="en-GB" sz="9600" b="1" u="sng" dirty="0"/>
              <a:t>Farming techniques  </a:t>
            </a:r>
          </a:p>
        </p:txBody>
      </p:sp>
      <p:sp>
        <p:nvSpPr>
          <p:cNvPr id="3" name="Content Placeholder 2">
            <a:extLst>
              <a:ext uri="{FF2B5EF4-FFF2-40B4-BE49-F238E27FC236}">
                <a16:creationId xmlns:a16="http://schemas.microsoft.com/office/drawing/2014/main" id="{B8BB5325-8FEE-496A-948B-3E9F0122B9C1}"/>
              </a:ext>
            </a:extLst>
          </p:cNvPr>
          <p:cNvSpPr>
            <a:spLocks noGrp="1"/>
          </p:cNvSpPr>
          <p:nvPr>
            <p:ph idx="1"/>
          </p:nvPr>
        </p:nvSpPr>
        <p:spPr>
          <a:xfrm>
            <a:off x="0" y="1425646"/>
            <a:ext cx="12192000" cy="5432354"/>
          </a:xfrm>
        </p:spPr>
        <p:txBody>
          <a:bodyPr>
            <a:normAutofit/>
          </a:bodyPr>
          <a:lstStyle/>
          <a:p>
            <a:pPr marL="0" indent="0">
              <a:buNone/>
            </a:pPr>
            <a:r>
              <a:rPr lang="en-GB" sz="4000" u="sng" dirty="0"/>
              <a:t>Olden day techniques</a:t>
            </a:r>
          </a:p>
          <a:p>
            <a:pPr marL="0" indent="0">
              <a:buNone/>
            </a:pPr>
            <a:r>
              <a:rPr lang="en-GB" dirty="0"/>
              <a:t>Farming techniques have evolved by an incredible amount over the years. The most obvious one is that horses were used to plough the fields. They did this by pulling the ploughs across the fields. This process took a long time which led to scientists inventing modern techniques. </a:t>
            </a:r>
          </a:p>
        </p:txBody>
      </p:sp>
      <p:pic>
        <p:nvPicPr>
          <p:cNvPr id="5" name="Picture 4">
            <a:extLst>
              <a:ext uri="{FF2B5EF4-FFF2-40B4-BE49-F238E27FC236}">
                <a16:creationId xmlns:a16="http://schemas.microsoft.com/office/drawing/2014/main" id="{F57C13DF-BAD8-455A-8369-2F428B20D098}"/>
              </a:ext>
            </a:extLst>
          </p:cNvPr>
          <p:cNvPicPr>
            <a:picLocks noChangeAspect="1"/>
          </p:cNvPicPr>
          <p:nvPr/>
        </p:nvPicPr>
        <p:blipFill>
          <a:blip r:embed="rId2"/>
          <a:stretch>
            <a:fillRect/>
          </a:stretch>
        </p:blipFill>
        <p:spPr>
          <a:xfrm>
            <a:off x="5609230" y="3419844"/>
            <a:ext cx="4203510" cy="3438156"/>
          </a:xfrm>
          <a:prstGeom prst="rect">
            <a:avLst/>
          </a:prstGeom>
        </p:spPr>
      </p:pic>
      <p:pic>
        <p:nvPicPr>
          <p:cNvPr id="6" name="Picture 5">
            <a:extLst>
              <a:ext uri="{FF2B5EF4-FFF2-40B4-BE49-F238E27FC236}">
                <a16:creationId xmlns:a16="http://schemas.microsoft.com/office/drawing/2014/main" id="{01A22DA1-2E7C-4A1F-B4AB-FFF34DF83E46}"/>
              </a:ext>
            </a:extLst>
          </p:cNvPr>
          <p:cNvPicPr>
            <a:picLocks noChangeAspect="1"/>
          </p:cNvPicPr>
          <p:nvPr/>
        </p:nvPicPr>
        <p:blipFill>
          <a:blip r:embed="rId3"/>
          <a:stretch>
            <a:fillRect/>
          </a:stretch>
        </p:blipFill>
        <p:spPr>
          <a:xfrm>
            <a:off x="0" y="3709427"/>
            <a:ext cx="4203510" cy="3148574"/>
          </a:xfrm>
          <a:prstGeom prst="rect">
            <a:avLst/>
          </a:prstGeom>
        </p:spPr>
      </p:pic>
    </p:spTree>
    <p:extLst>
      <p:ext uri="{BB962C8B-B14F-4D97-AF65-F5344CB8AC3E}">
        <p14:creationId xmlns:p14="http://schemas.microsoft.com/office/powerpoint/2010/main" val="3735420065"/>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7345D-2461-46B5-A5B3-53621AE42635}"/>
              </a:ext>
            </a:extLst>
          </p:cNvPr>
          <p:cNvSpPr>
            <a:spLocks noGrp="1"/>
          </p:cNvSpPr>
          <p:nvPr>
            <p:ph type="title"/>
          </p:nvPr>
        </p:nvSpPr>
        <p:spPr>
          <a:xfrm>
            <a:off x="838200" y="0"/>
            <a:ext cx="10515600" cy="1325563"/>
          </a:xfrm>
        </p:spPr>
        <p:txBody>
          <a:bodyPr>
            <a:noAutofit/>
          </a:bodyPr>
          <a:lstStyle/>
          <a:p>
            <a:pPr algn="ctr"/>
            <a:r>
              <a:rPr lang="en-GB" sz="9600" b="1" u="sng" dirty="0"/>
              <a:t>Farming techniques</a:t>
            </a:r>
          </a:p>
        </p:txBody>
      </p:sp>
      <p:sp>
        <p:nvSpPr>
          <p:cNvPr id="3" name="Content Placeholder 2">
            <a:extLst>
              <a:ext uri="{FF2B5EF4-FFF2-40B4-BE49-F238E27FC236}">
                <a16:creationId xmlns:a16="http://schemas.microsoft.com/office/drawing/2014/main" id="{12F3E400-FF51-4085-A08C-8296A1DFB0ED}"/>
              </a:ext>
            </a:extLst>
          </p:cNvPr>
          <p:cNvSpPr>
            <a:spLocks noGrp="1"/>
          </p:cNvSpPr>
          <p:nvPr>
            <p:ph idx="1"/>
          </p:nvPr>
        </p:nvSpPr>
        <p:spPr>
          <a:xfrm>
            <a:off x="838200" y="1825625"/>
            <a:ext cx="10515600" cy="2362062"/>
          </a:xfrm>
        </p:spPr>
        <p:txBody>
          <a:bodyPr>
            <a:normAutofit/>
          </a:bodyPr>
          <a:lstStyle/>
          <a:p>
            <a:pPr marL="0" indent="0">
              <a:buNone/>
            </a:pPr>
            <a:r>
              <a:rPr lang="en-GB" sz="4000" u="sng" dirty="0"/>
              <a:t>Modern day techniques</a:t>
            </a:r>
          </a:p>
          <a:p>
            <a:pPr marL="0" indent="0">
              <a:buNone/>
            </a:pPr>
            <a:r>
              <a:rPr lang="en-GB" dirty="0"/>
              <a:t>Machines (like tractors, combines and  lots more) have been improved over the years. This means that it doesn’t take as long as it used to. The down side to the modern techniques is that it causes a lot of pollution as the machinery is larger which means it needs more petrol.</a:t>
            </a:r>
          </a:p>
        </p:txBody>
      </p:sp>
      <p:pic>
        <p:nvPicPr>
          <p:cNvPr id="4" name="Picture 3">
            <a:extLst>
              <a:ext uri="{FF2B5EF4-FFF2-40B4-BE49-F238E27FC236}">
                <a16:creationId xmlns:a16="http://schemas.microsoft.com/office/drawing/2014/main" id="{9CAA5E24-7820-44E3-AE39-99577C619DE8}"/>
              </a:ext>
            </a:extLst>
          </p:cNvPr>
          <p:cNvPicPr>
            <a:picLocks noChangeAspect="1"/>
          </p:cNvPicPr>
          <p:nvPr/>
        </p:nvPicPr>
        <p:blipFill>
          <a:blip r:embed="rId2"/>
          <a:stretch>
            <a:fillRect/>
          </a:stretch>
        </p:blipFill>
        <p:spPr>
          <a:xfrm>
            <a:off x="-1" y="4090007"/>
            <a:ext cx="5075583" cy="2767994"/>
          </a:xfrm>
          <a:prstGeom prst="rect">
            <a:avLst/>
          </a:prstGeom>
        </p:spPr>
      </p:pic>
      <p:pic>
        <p:nvPicPr>
          <p:cNvPr id="5" name="Picture 4">
            <a:extLst>
              <a:ext uri="{FF2B5EF4-FFF2-40B4-BE49-F238E27FC236}">
                <a16:creationId xmlns:a16="http://schemas.microsoft.com/office/drawing/2014/main" id="{2CAA1117-A58E-493F-B69A-B8D5CB129CF0}"/>
              </a:ext>
            </a:extLst>
          </p:cNvPr>
          <p:cNvPicPr>
            <a:picLocks noChangeAspect="1"/>
          </p:cNvPicPr>
          <p:nvPr/>
        </p:nvPicPr>
        <p:blipFill>
          <a:blip r:embed="rId3"/>
          <a:stretch>
            <a:fillRect/>
          </a:stretch>
        </p:blipFill>
        <p:spPr>
          <a:xfrm>
            <a:off x="6983896" y="4119571"/>
            <a:ext cx="5208104" cy="2738429"/>
          </a:xfrm>
          <a:prstGeom prst="rect">
            <a:avLst/>
          </a:prstGeom>
        </p:spPr>
      </p:pic>
    </p:spTree>
    <p:extLst>
      <p:ext uri="{BB962C8B-B14F-4D97-AF65-F5344CB8AC3E}">
        <p14:creationId xmlns:p14="http://schemas.microsoft.com/office/powerpoint/2010/main" val="26347117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F20DA-1705-49D8-8CD1-EE53E18FECA5}"/>
              </a:ext>
            </a:extLst>
          </p:cNvPr>
          <p:cNvSpPr>
            <a:spLocks noGrp="1"/>
          </p:cNvSpPr>
          <p:nvPr>
            <p:ph type="title"/>
          </p:nvPr>
        </p:nvSpPr>
        <p:spPr>
          <a:xfrm>
            <a:off x="838200" y="0"/>
            <a:ext cx="10515600" cy="1325563"/>
          </a:xfrm>
        </p:spPr>
        <p:txBody>
          <a:bodyPr>
            <a:noAutofit/>
          </a:bodyPr>
          <a:lstStyle/>
          <a:p>
            <a:pPr algn="ctr"/>
            <a:r>
              <a:rPr lang="en-GB" sz="9600" b="1" u="sng" dirty="0"/>
              <a:t>Climate zones</a:t>
            </a:r>
          </a:p>
        </p:txBody>
      </p:sp>
      <p:sp>
        <p:nvSpPr>
          <p:cNvPr id="3" name="Content Placeholder 2">
            <a:extLst>
              <a:ext uri="{FF2B5EF4-FFF2-40B4-BE49-F238E27FC236}">
                <a16:creationId xmlns:a16="http://schemas.microsoft.com/office/drawing/2014/main" id="{A6F61C32-C5EC-440C-966E-5462BF685507}"/>
              </a:ext>
            </a:extLst>
          </p:cNvPr>
          <p:cNvSpPr>
            <a:spLocks noGrp="1"/>
          </p:cNvSpPr>
          <p:nvPr>
            <p:ph idx="1"/>
          </p:nvPr>
        </p:nvSpPr>
        <p:spPr>
          <a:xfrm>
            <a:off x="0" y="1325563"/>
            <a:ext cx="6437037" cy="5300524"/>
          </a:xfrm>
        </p:spPr>
        <p:txBody>
          <a:bodyPr>
            <a:normAutofit fontScale="92500" lnSpcReduction="20000"/>
          </a:bodyPr>
          <a:lstStyle/>
          <a:p>
            <a:pPr marL="0" indent="0">
              <a:buNone/>
            </a:pPr>
            <a:r>
              <a:rPr lang="en-GB" dirty="0"/>
              <a:t>There are lots of different climate zones that suit different life styles. </a:t>
            </a:r>
          </a:p>
          <a:p>
            <a:pPr marL="0" indent="0">
              <a:buNone/>
            </a:pPr>
            <a:r>
              <a:rPr lang="en-GB" dirty="0"/>
              <a:t>Polar: </a:t>
            </a:r>
            <a:r>
              <a:rPr lang="en-GB" sz="2000" dirty="0"/>
              <a:t>polar zones are dry, cold places with dark and long winters. The average temperature is 10 degrees to -55 degrees.</a:t>
            </a:r>
          </a:p>
          <a:p>
            <a:pPr marL="0" indent="0">
              <a:buNone/>
            </a:pPr>
            <a:r>
              <a:rPr lang="en-GB" dirty="0"/>
              <a:t>Temperate: </a:t>
            </a:r>
            <a:r>
              <a:rPr lang="en-GB" sz="2000" dirty="0"/>
              <a:t>temperate zones are places with warm Summers and cool Winters, year round precipitation   </a:t>
            </a:r>
          </a:p>
          <a:p>
            <a:pPr marL="0" indent="0">
              <a:buNone/>
            </a:pPr>
            <a:r>
              <a:rPr lang="en-GB" sz="2000" dirty="0"/>
              <a:t>(rainfall) with an average temperature of 0 degrees to 20 degrees.</a:t>
            </a:r>
          </a:p>
          <a:p>
            <a:pPr marL="0" indent="0">
              <a:buNone/>
            </a:pPr>
            <a:r>
              <a:rPr lang="en-GB" dirty="0"/>
              <a:t>Mediterranean: </a:t>
            </a:r>
            <a:r>
              <a:rPr lang="en-GB" sz="2000" dirty="0"/>
              <a:t>Mediterranean zones are places with hot Summers and mild Winters. With an average temperature of 15 degrees to 30 degrees.</a:t>
            </a:r>
          </a:p>
          <a:p>
            <a:pPr marL="0" indent="0">
              <a:buNone/>
            </a:pPr>
            <a:r>
              <a:rPr lang="en-GB" dirty="0"/>
              <a:t>Desert: </a:t>
            </a:r>
            <a:r>
              <a:rPr lang="en-GB" sz="2000" dirty="0"/>
              <a:t>desert zones are places with very little precipitation, high day time temperatures at 25 degrees</a:t>
            </a:r>
            <a:r>
              <a:rPr lang="en-GB" dirty="0"/>
              <a:t> </a:t>
            </a:r>
            <a:r>
              <a:rPr lang="en-GB" sz="2000" dirty="0"/>
              <a:t>to 40 degrees. Low night time temperatures below 0 degrees</a:t>
            </a:r>
          </a:p>
          <a:p>
            <a:pPr marL="0" indent="0">
              <a:buNone/>
            </a:pPr>
            <a:r>
              <a:rPr lang="en-GB" dirty="0"/>
              <a:t>Tropical: </a:t>
            </a:r>
            <a:r>
              <a:rPr lang="en-GB" sz="2000" dirty="0"/>
              <a:t>tropical zones are places with a wet season and dry season, which are dry and humid. The year round temperature is around 31 degrees. </a:t>
            </a:r>
            <a:endParaRPr lang="en-GB" dirty="0"/>
          </a:p>
        </p:txBody>
      </p:sp>
      <p:pic>
        <p:nvPicPr>
          <p:cNvPr id="4" name="Picture 3">
            <a:extLst>
              <a:ext uri="{FF2B5EF4-FFF2-40B4-BE49-F238E27FC236}">
                <a16:creationId xmlns:a16="http://schemas.microsoft.com/office/drawing/2014/main" id="{C19643E4-0408-4DD8-9CAB-ABC171916678}"/>
              </a:ext>
            </a:extLst>
          </p:cNvPr>
          <p:cNvPicPr>
            <a:picLocks noChangeAspect="1"/>
          </p:cNvPicPr>
          <p:nvPr/>
        </p:nvPicPr>
        <p:blipFill>
          <a:blip r:embed="rId2"/>
          <a:stretch>
            <a:fillRect/>
          </a:stretch>
        </p:blipFill>
        <p:spPr>
          <a:xfrm>
            <a:off x="6437037" y="3856383"/>
            <a:ext cx="5794720" cy="2769704"/>
          </a:xfrm>
          <a:prstGeom prst="rect">
            <a:avLst/>
          </a:prstGeom>
        </p:spPr>
      </p:pic>
      <p:pic>
        <p:nvPicPr>
          <p:cNvPr id="5" name="Picture 4">
            <a:extLst>
              <a:ext uri="{FF2B5EF4-FFF2-40B4-BE49-F238E27FC236}">
                <a16:creationId xmlns:a16="http://schemas.microsoft.com/office/drawing/2014/main" id="{34B270ED-9907-45AD-B117-4FF069E5AF3A}"/>
              </a:ext>
            </a:extLst>
          </p:cNvPr>
          <p:cNvPicPr>
            <a:picLocks noChangeAspect="1"/>
          </p:cNvPicPr>
          <p:nvPr/>
        </p:nvPicPr>
        <p:blipFill>
          <a:blip r:embed="rId3"/>
          <a:stretch>
            <a:fillRect/>
          </a:stretch>
        </p:blipFill>
        <p:spPr>
          <a:xfrm>
            <a:off x="6437036" y="1252836"/>
            <a:ext cx="5754963" cy="2603547"/>
          </a:xfrm>
          <a:prstGeom prst="rect">
            <a:avLst/>
          </a:prstGeom>
        </p:spPr>
      </p:pic>
    </p:spTree>
    <p:extLst>
      <p:ext uri="{BB962C8B-B14F-4D97-AF65-F5344CB8AC3E}">
        <p14:creationId xmlns:p14="http://schemas.microsoft.com/office/powerpoint/2010/main" val="32940521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CED5E-24AF-49DA-9A94-2AFF49FC6250}"/>
              </a:ext>
            </a:extLst>
          </p:cNvPr>
          <p:cNvSpPr>
            <a:spLocks noGrp="1"/>
          </p:cNvSpPr>
          <p:nvPr>
            <p:ph type="title"/>
          </p:nvPr>
        </p:nvSpPr>
        <p:spPr>
          <a:xfrm>
            <a:off x="838200" y="2103437"/>
            <a:ext cx="10515600" cy="1325563"/>
          </a:xfrm>
        </p:spPr>
        <p:txBody>
          <a:bodyPr>
            <a:noAutofit/>
          </a:bodyPr>
          <a:lstStyle/>
          <a:p>
            <a:pPr algn="ctr"/>
            <a:r>
              <a:rPr lang="en-GB" sz="9600" b="1" u="sng" dirty="0"/>
              <a:t>THE END!</a:t>
            </a:r>
          </a:p>
        </p:txBody>
      </p:sp>
      <p:sp>
        <p:nvSpPr>
          <p:cNvPr id="3" name="TextBox 2">
            <a:extLst>
              <a:ext uri="{FF2B5EF4-FFF2-40B4-BE49-F238E27FC236}">
                <a16:creationId xmlns:a16="http://schemas.microsoft.com/office/drawing/2014/main" id="{005B80A5-4F49-454B-9490-C4A3F342CF5F}"/>
              </a:ext>
            </a:extLst>
          </p:cNvPr>
          <p:cNvSpPr txBox="1"/>
          <p:nvPr/>
        </p:nvSpPr>
        <p:spPr>
          <a:xfrm>
            <a:off x="3505200" y="3538331"/>
            <a:ext cx="5181600" cy="830997"/>
          </a:xfrm>
          <a:prstGeom prst="rect">
            <a:avLst/>
          </a:prstGeom>
          <a:noFill/>
        </p:spPr>
        <p:txBody>
          <a:bodyPr wrap="square" rtlCol="0">
            <a:spAutoFit/>
          </a:bodyPr>
          <a:lstStyle/>
          <a:p>
            <a:pPr algn="ctr"/>
            <a:r>
              <a:rPr lang="en-GB" sz="2400" dirty="0"/>
              <a:t>We hope you enjoyed watching our power point</a:t>
            </a:r>
          </a:p>
        </p:txBody>
      </p:sp>
      <p:pic>
        <p:nvPicPr>
          <p:cNvPr id="4" name="Picture 3">
            <a:extLst>
              <a:ext uri="{FF2B5EF4-FFF2-40B4-BE49-F238E27FC236}">
                <a16:creationId xmlns:a16="http://schemas.microsoft.com/office/drawing/2014/main" id="{F62AF5F6-716D-476B-8340-A329FA88FFC3}"/>
              </a:ext>
            </a:extLst>
          </p:cNvPr>
          <p:cNvPicPr>
            <a:picLocks noChangeAspect="1"/>
          </p:cNvPicPr>
          <p:nvPr/>
        </p:nvPicPr>
        <p:blipFill>
          <a:blip r:embed="rId2"/>
          <a:stretch>
            <a:fillRect/>
          </a:stretch>
        </p:blipFill>
        <p:spPr>
          <a:xfrm>
            <a:off x="0" y="-10906"/>
            <a:ext cx="3751641" cy="2502315"/>
          </a:xfrm>
          <a:prstGeom prst="rect">
            <a:avLst/>
          </a:prstGeom>
        </p:spPr>
      </p:pic>
      <p:pic>
        <p:nvPicPr>
          <p:cNvPr id="5" name="Picture 4">
            <a:extLst>
              <a:ext uri="{FF2B5EF4-FFF2-40B4-BE49-F238E27FC236}">
                <a16:creationId xmlns:a16="http://schemas.microsoft.com/office/drawing/2014/main" id="{F5A84C89-4F44-4F17-9887-83299D66B44B}"/>
              </a:ext>
            </a:extLst>
          </p:cNvPr>
          <p:cNvPicPr>
            <a:picLocks noChangeAspect="1"/>
          </p:cNvPicPr>
          <p:nvPr/>
        </p:nvPicPr>
        <p:blipFill>
          <a:blip r:embed="rId3"/>
          <a:stretch>
            <a:fillRect/>
          </a:stretch>
        </p:blipFill>
        <p:spPr>
          <a:xfrm>
            <a:off x="8061300" y="3949148"/>
            <a:ext cx="4130699" cy="3028120"/>
          </a:xfrm>
          <a:prstGeom prst="rect">
            <a:avLst/>
          </a:prstGeom>
        </p:spPr>
      </p:pic>
      <p:pic>
        <p:nvPicPr>
          <p:cNvPr id="6" name="Picture 5">
            <a:extLst>
              <a:ext uri="{FF2B5EF4-FFF2-40B4-BE49-F238E27FC236}">
                <a16:creationId xmlns:a16="http://schemas.microsoft.com/office/drawing/2014/main" id="{86DF0206-E332-4FD0-A6AA-179A39CD0AFC}"/>
              </a:ext>
            </a:extLst>
          </p:cNvPr>
          <p:cNvPicPr>
            <a:picLocks noChangeAspect="1"/>
          </p:cNvPicPr>
          <p:nvPr/>
        </p:nvPicPr>
        <p:blipFill>
          <a:blip r:embed="rId4"/>
          <a:stretch>
            <a:fillRect/>
          </a:stretch>
        </p:blipFill>
        <p:spPr>
          <a:xfrm>
            <a:off x="0" y="4366593"/>
            <a:ext cx="4933982" cy="2578006"/>
          </a:xfrm>
          <a:prstGeom prst="rect">
            <a:avLst/>
          </a:prstGeom>
        </p:spPr>
      </p:pic>
      <p:pic>
        <p:nvPicPr>
          <p:cNvPr id="7" name="Picture 6">
            <a:extLst>
              <a:ext uri="{FF2B5EF4-FFF2-40B4-BE49-F238E27FC236}">
                <a16:creationId xmlns:a16="http://schemas.microsoft.com/office/drawing/2014/main" id="{B20CE779-7770-44EE-963B-C0724B7C4DB7}"/>
              </a:ext>
            </a:extLst>
          </p:cNvPr>
          <p:cNvPicPr>
            <a:picLocks noChangeAspect="1"/>
          </p:cNvPicPr>
          <p:nvPr/>
        </p:nvPicPr>
        <p:blipFill>
          <a:blip r:embed="rId5"/>
          <a:stretch>
            <a:fillRect/>
          </a:stretch>
        </p:blipFill>
        <p:spPr>
          <a:xfrm>
            <a:off x="8483736" y="-10906"/>
            <a:ext cx="3708263" cy="3708263"/>
          </a:xfrm>
          <a:prstGeom prst="rect">
            <a:avLst/>
          </a:prstGeom>
        </p:spPr>
      </p:pic>
    </p:spTree>
    <p:extLst>
      <p:ext uri="{BB962C8B-B14F-4D97-AF65-F5344CB8AC3E}">
        <p14:creationId xmlns:p14="http://schemas.microsoft.com/office/powerpoint/2010/main" val="400938819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408</TotalTime>
  <Words>831</Words>
  <Application>Microsoft Office PowerPoint</Application>
  <PresentationFormat>Widescreen</PresentationFormat>
  <Paragraphs>261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vt:lpstr>
      <vt:lpstr>Land use in the UK</vt:lpstr>
      <vt:lpstr>Fairtrade</vt:lpstr>
      <vt:lpstr>Citrus farming</vt:lpstr>
      <vt:lpstr>Allotments</vt:lpstr>
      <vt:lpstr>Plant life cycles</vt:lpstr>
      <vt:lpstr>Plant life cycle</vt:lpstr>
      <vt:lpstr>Farming techniques  </vt:lpstr>
      <vt:lpstr>Farming techniques</vt:lpstr>
      <vt:lpstr>Climate zones</vt:lpstr>
      <vt:lpstr>THE 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Elsie Hutton</dc:creator>
  <cp:lastModifiedBy>Elsie Hutton</cp:lastModifiedBy>
  <cp:revision>31</cp:revision>
  <dcterms:created xsi:type="dcterms:W3CDTF">2022-05-24T10:13:39Z</dcterms:created>
  <dcterms:modified xsi:type="dcterms:W3CDTF">2022-05-27T10:15:06Z</dcterms:modified>
</cp:coreProperties>
</file>