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56" r:id="rId1"/>
  </p:sldMasterIdLst>
  <p:sldIdLst>
    <p:sldId id="256" r:id="rId2"/>
    <p:sldId id="257" r:id="rId3"/>
    <p:sldId id="258" r:id="rId4"/>
    <p:sldId id="259" r:id="rId5"/>
    <p:sldId id="260" r:id="rId6"/>
    <p:sldId id="261" r:id="rId7"/>
    <p:sldId id="262" r:id="rId8"/>
    <p:sldId id="263" r:id="rId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0882" autoAdjust="0"/>
    <p:restoredTop sz="94660"/>
  </p:normalViewPr>
  <p:slideViewPr>
    <p:cSldViewPr snapToGrid="0">
      <p:cViewPr>
        <p:scale>
          <a:sx n="78" d="100"/>
          <a:sy n="78" d="100"/>
        </p:scale>
        <p:origin x="624" y="-1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8" name="Group 7"/>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97E12516-0971-4C7B-B71A-4F314EE005AD}" type="datetimeFigureOut">
              <a:rPr lang="en-GB" smtClean="0"/>
              <a:t>27/05/2022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174EBAD-B2BF-4CE9-B1D6-12D9CB2DB2F8}" type="slidenum">
              <a:rPr lang="en-GB" smtClean="0"/>
              <a:t>‹#›</a:t>
            </a:fld>
            <a:endParaRPr lang="en-GB"/>
          </a:p>
        </p:txBody>
      </p:sp>
    </p:spTree>
    <p:extLst>
      <p:ext uri="{BB962C8B-B14F-4D97-AF65-F5344CB8AC3E}">
        <p14:creationId xmlns:p14="http://schemas.microsoft.com/office/powerpoint/2010/main" val="421202082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7E12516-0971-4C7B-B71A-4F314EE005AD}" type="datetimeFigureOut">
              <a:rPr lang="en-GB" smtClean="0"/>
              <a:t>27/05/2022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174EBAD-B2BF-4CE9-B1D6-12D9CB2DB2F8}" type="slidenum">
              <a:rPr lang="en-GB" smtClean="0"/>
              <a:t>‹#›</a:t>
            </a:fld>
            <a:endParaRPr lang="en-GB"/>
          </a:p>
        </p:txBody>
      </p:sp>
    </p:spTree>
    <p:extLst>
      <p:ext uri="{BB962C8B-B14F-4D97-AF65-F5344CB8AC3E}">
        <p14:creationId xmlns:p14="http://schemas.microsoft.com/office/powerpoint/2010/main" val="30645904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7E12516-0971-4C7B-B71A-4F314EE005AD}" type="datetimeFigureOut">
              <a:rPr lang="en-GB" smtClean="0"/>
              <a:t>27/05/2022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174EBAD-B2BF-4CE9-B1D6-12D9CB2DB2F8}" type="slidenum">
              <a:rPr lang="en-GB" smtClean="0"/>
              <a:t>‹#›</a:t>
            </a:fld>
            <a:endParaRPr lang="en-GB"/>
          </a:p>
        </p:txBody>
      </p:sp>
    </p:spTree>
    <p:extLst>
      <p:ext uri="{BB962C8B-B14F-4D97-AF65-F5344CB8AC3E}">
        <p14:creationId xmlns:p14="http://schemas.microsoft.com/office/powerpoint/2010/main" val="30381849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7E12516-0971-4C7B-B71A-4F314EE005AD}" type="datetimeFigureOut">
              <a:rPr lang="en-GB" smtClean="0"/>
              <a:t>27/05/2022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174EBAD-B2BF-4CE9-B1D6-12D9CB2DB2F8}" type="slidenum">
              <a:rPr lang="en-GB" smtClean="0"/>
              <a:t>‹#›</a:t>
            </a:fld>
            <a:endParaRPr lang="en-GB"/>
          </a:p>
        </p:txBody>
      </p:sp>
    </p:spTree>
    <p:extLst>
      <p:ext uri="{BB962C8B-B14F-4D97-AF65-F5344CB8AC3E}">
        <p14:creationId xmlns:p14="http://schemas.microsoft.com/office/powerpoint/2010/main" val="394362432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7E12516-0971-4C7B-B71A-4F314EE005AD}" type="datetimeFigureOut">
              <a:rPr lang="en-GB" smtClean="0"/>
              <a:t>27/05/2022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174EBAD-B2BF-4CE9-B1D6-12D9CB2DB2F8}" type="slidenum">
              <a:rPr lang="en-GB" smtClean="0"/>
              <a:t>‹#›</a:t>
            </a:fld>
            <a:endParaRPr lang="en-GB"/>
          </a:p>
        </p:txBody>
      </p:sp>
    </p:spTree>
    <p:extLst>
      <p:ext uri="{BB962C8B-B14F-4D97-AF65-F5344CB8AC3E}">
        <p14:creationId xmlns:p14="http://schemas.microsoft.com/office/powerpoint/2010/main" val="32940255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7E12516-0971-4C7B-B71A-4F314EE005AD}" type="datetimeFigureOut">
              <a:rPr lang="en-GB" smtClean="0"/>
              <a:t>27/05/2022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174EBAD-B2BF-4CE9-B1D6-12D9CB2DB2F8}" type="slidenum">
              <a:rPr lang="en-GB" smtClean="0"/>
              <a:t>‹#›</a:t>
            </a:fld>
            <a:endParaRPr lang="en-GB"/>
          </a:p>
        </p:txBody>
      </p:sp>
    </p:spTree>
    <p:extLst>
      <p:ext uri="{BB962C8B-B14F-4D97-AF65-F5344CB8AC3E}">
        <p14:creationId xmlns:p14="http://schemas.microsoft.com/office/powerpoint/2010/main" val="121129760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7E12516-0971-4C7B-B71A-4F314EE005AD}" type="datetimeFigureOut">
              <a:rPr lang="en-GB" smtClean="0"/>
              <a:t>27/05/2022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174EBAD-B2BF-4CE9-B1D6-12D9CB2DB2F8}" type="slidenum">
              <a:rPr lang="en-GB" smtClean="0"/>
              <a:t>‹#›</a:t>
            </a:fld>
            <a:endParaRPr lang="en-GB"/>
          </a:p>
        </p:txBody>
      </p:sp>
    </p:spTree>
    <p:extLst>
      <p:ext uri="{BB962C8B-B14F-4D97-AF65-F5344CB8AC3E}">
        <p14:creationId xmlns:p14="http://schemas.microsoft.com/office/powerpoint/2010/main" val="4113699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97E12516-0971-4C7B-B71A-4F314EE005AD}" type="datetimeFigureOut">
              <a:rPr lang="en-GB" smtClean="0"/>
              <a:t>27/05/2022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174EBAD-B2BF-4CE9-B1D6-12D9CB2DB2F8}" type="slidenum">
              <a:rPr lang="en-GB" smtClean="0"/>
              <a:t>‹#›</a:t>
            </a:fld>
            <a:endParaRPr lang="en-GB"/>
          </a:p>
        </p:txBody>
      </p:sp>
    </p:spTree>
    <p:extLst>
      <p:ext uri="{BB962C8B-B14F-4D97-AF65-F5344CB8AC3E}">
        <p14:creationId xmlns:p14="http://schemas.microsoft.com/office/powerpoint/2010/main" val="88709671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97E12516-0971-4C7B-B71A-4F314EE005AD}" type="datetimeFigureOut">
              <a:rPr lang="en-GB" smtClean="0"/>
              <a:t>27/05/2022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174EBAD-B2BF-4CE9-B1D6-12D9CB2DB2F8}" type="slidenum">
              <a:rPr lang="en-GB" smtClean="0"/>
              <a:t>‹#›</a:t>
            </a:fld>
            <a:endParaRPr lang="en-GB"/>
          </a:p>
        </p:txBody>
      </p:sp>
    </p:spTree>
    <p:extLst>
      <p:ext uri="{BB962C8B-B14F-4D97-AF65-F5344CB8AC3E}">
        <p14:creationId xmlns:p14="http://schemas.microsoft.com/office/powerpoint/2010/main" val="295167178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7E12516-0971-4C7B-B71A-4F314EE005AD}" type="datetimeFigureOut">
              <a:rPr lang="en-GB" smtClean="0"/>
              <a:t>27/05/2022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174EBAD-B2BF-4CE9-B1D6-12D9CB2DB2F8}" type="slidenum">
              <a:rPr lang="en-GB" smtClean="0"/>
              <a:t>‹#›</a:t>
            </a:fld>
            <a:endParaRPr lang="en-GB"/>
          </a:p>
        </p:txBody>
      </p:sp>
    </p:spTree>
    <p:extLst>
      <p:ext uri="{BB962C8B-B14F-4D97-AF65-F5344CB8AC3E}">
        <p14:creationId xmlns:p14="http://schemas.microsoft.com/office/powerpoint/2010/main" val="29433152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7E12516-0971-4C7B-B71A-4F314EE005AD}" type="datetimeFigureOut">
              <a:rPr lang="en-GB" smtClean="0"/>
              <a:t>27/05/2022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174EBAD-B2BF-4CE9-B1D6-12D9CB2DB2F8}" type="slidenum">
              <a:rPr lang="en-GB" smtClean="0"/>
              <a:t>‹#›</a:t>
            </a:fld>
            <a:endParaRPr lang="en-GB"/>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383282919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7E12516-0971-4C7B-B71A-4F314EE005AD}" type="datetimeFigureOut">
              <a:rPr lang="en-GB" smtClean="0"/>
              <a:t>27/05/2022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174EBAD-B2BF-4CE9-B1D6-12D9CB2DB2F8}" type="slidenum">
              <a:rPr lang="en-GB" smtClean="0"/>
              <a:t>‹#›</a:t>
            </a:fld>
            <a:endParaRPr lang="en-GB"/>
          </a:p>
        </p:txBody>
      </p:sp>
    </p:spTree>
    <p:extLst>
      <p:ext uri="{BB962C8B-B14F-4D97-AF65-F5344CB8AC3E}">
        <p14:creationId xmlns:p14="http://schemas.microsoft.com/office/powerpoint/2010/main" val="270503210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7E12516-0971-4C7B-B71A-4F314EE005AD}" type="datetimeFigureOut">
              <a:rPr lang="en-GB" smtClean="0"/>
              <a:t>27/05/2022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174EBAD-B2BF-4CE9-B1D6-12D9CB2DB2F8}"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43925107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7E12516-0971-4C7B-B71A-4F314EE005AD}" type="datetimeFigureOut">
              <a:rPr lang="en-GB" smtClean="0"/>
              <a:t>27/05/2022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174EBAD-B2BF-4CE9-B1D6-12D9CB2DB2F8}" type="slidenum">
              <a:rPr lang="en-GB" smtClean="0"/>
              <a:t>‹#›</a:t>
            </a:fld>
            <a:endParaRPr lang="en-GB"/>
          </a:p>
        </p:txBody>
      </p:sp>
    </p:spTree>
    <p:extLst>
      <p:ext uri="{BB962C8B-B14F-4D97-AF65-F5344CB8AC3E}">
        <p14:creationId xmlns:p14="http://schemas.microsoft.com/office/powerpoint/2010/main" val="168614273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7E12516-0971-4C7B-B71A-4F314EE005AD}" type="datetimeFigureOut">
              <a:rPr lang="en-GB" smtClean="0"/>
              <a:t>27/05/2022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174EBAD-B2BF-4CE9-B1D6-12D9CB2DB2F8}" type="slidenum">
              <a:rPr lang="en-GB" smtClean="0"/>
              <a:t>‹#›</a:t>
            </a:fld>
            <a:endParaRPr lang="en-GB"/>
          </a:p>
        </p:txBody>
      </p:sp>
    </p:spTree>
    <p:extLst>
      <p:ext uri="{BB962C8B-B14F-4D97-AF65-F5344CB8AC3E}">
        <p14:creationId xmlns:p14="http://schemas.microsoft.com/office/powerpoint/2010/main" val="61204879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7E12516-0971-4C7B-B71A-4F314EE005AD}" type="datetimeFigureOut">
              <a:rPr lang="en-GB" smtClean="0"/>
              <a:t>27/05/2022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174EBAD-B2BF-4CE9-B1D6-12D9CB2DB2F8}" type="slidenum">
              <a:rPr lang="en-GB" smtClean="0"/>
              <a:t>‹#›</a:t>
            </a:fld>
            <a:endParaRPr lang="en-GB"/>
          </a:p>
        </p:txBody>
      </p:sp>
    </p:spTree>
    <p:extLst>
      <p:ext uri="{BB962C8B-B14F-4D97-AF65-F5344CB8AC3E}">
        <p14:creationId xmlns:p14="http://schemas.microsoft.com/office/powerpoint/2010/main" val="18999035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grpSp>
        <p:nvGrpSpPr>
          <p:cNvPr id="8" name="Group 7"/>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97E12516-0971-4C7B-B71A-4F314EE005AD}" type="datetimeFigureOut">
              <a:rPr lang="en-GB" smtClean="0"/>
              <a:t>27/05/2022</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0174EBAD-B2BF-4CE9-B1D6-12D9CB2DB2F8}" type="slidenum">
              <a:rPr lang="en-GB" smtClean="0"/>
              <a:t>‹#›</a:t>
            </a:fld>
            <a:endParaRPr lang="en-GB"/>
          </a:p>
        </p:txBody>
      </p:sp>
    </p:spTree>
    <p:extLst>
      <p:ext uri="{BB962C8B-B14F-4D97-AF65-F5344CB8AC3E}">
        <p14:creationId xmlns:p14="http://schemas.microsoft.com/office/powerpoint/2010/main" val="29997718"/>
      </p:ext>
    </p:extLst>
  </p:cSld>
  <p:clrMap bg1="dk1" tx1="lt1" bg2="dk2" tx2="lt2" accent1="accent1" accent2="accent2" accent3="accent3" accent4="accent4" accent5="accent5" accent6="accent6" hlink="hlink" folHlink="folHlink"/>
  <p:sldLayoutIdLst>
    <p:sldLayoutId id="2147483857" r:id="rId1"/>
    <p:sldLayoutId id="2147483858" r:id="rId2"/>
    <p:sldLayoutId id="2147483859" r:id="rId3"/>
    <p:sldLayoutId id="2147483860" r:id="rId4"/>
    <p:sldLayoutId id="2147483861" r:id="rId5"/>
    <p:sldLayoutId id="2147483862" r:id="rId6"/>
    <p:sldLayoutId id="2147483863" r:id="rId7"/>
    <p:sldLayoutId id="2147483864" r:id="rId8"/>
    <p:sldLayoutId id="2147483865" r:id="rId9"/>
    <p:sldLayoutId id="2147483866" r:id="rId10"/>
    <p:sldLayoutId id="2147483867" r:id="rId11"/>
    <p:sldLayoutId id="2147483868" r:id="rId12"/>
    <p:sldLayoutId id="2147483869" r:id="rId13"/>
    <p:sldLayoutId id="2147483870" r:id="rId14"/>
    <p:sldLayoutId id="2147483871" r:id="rId15"/>
    <p:sldLayoutId id="2147483872"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AFD5E2-2764-474C-B327-58B57CBC8DFB}"/>
              </a:ext>
            </a:extLst>
          </p:cNvPr>
          <p:cNvSpPr>
            <a:spLocks noGrp="1"/>
          </p:cNvSpPr>
          <p:nvPr>
            <p:ph type="ctrTitle"/>
          </p:nvPr>
        </p:nvSpPr>
        <p:spPr>
          <a:xfrm>
            <a:off x="1524000" y="2311935"/>
            <a:ext cx="7766936" cy="1646302"/>
          </a:xfrm>
        </p:spPr>
        <p:txBody>
          <a:bodyPr>
            <a:normAutofit fontScale="90000"/>
          </a:bodyPr>
          <a:lstStyle/>
          <a:p>
            <a:r>
              <a:rPr lang="en-GB" u="sng" dirty="0"/>
              <a:t>Sow</a:t>
            </a:r>
            <a:r>
              <a:rPr lang="en-GB" dirty="0"/>
              <a:t>, </a:t>
            </a:r>
            <a:r>
              <a:rPr lang="en-GB" u="sng" dirty="0"/>
              <a:t>Grow</a:t>
            </a:r>
            <a:r>
              <a:rPr lang="en-GB" dirty="0"/>
              <a:t> </a:t>
            </a:r>
            <a:r>
              <a:rPr lang="en-GB" u="sng" dirty="0"/>
              <a:t>and</a:t>
            </a:r>
            <a:r>
              <a:rPr lang="en-GB" dirty="0"/>
              <a:t> </a:t>
            </a:r>
            <a:r>
              <a:rPr lang="en-GB" u="sng" dirty="0"/>
              <a:t>Farm</a:t>
            </a:r>
            <a:br>
              <a:rPr lang="en-GB" dirty="0"/>
            </a:br>
            <a:br>
              <a:rPr lang="en-GB" dirty="0"/>
            </a:br>
            <a:endParaRPr lang="en-GB" dirty="0"/>
          </a:p>
        </p:txBody>
      </p:sp>
      <p:sp>
        <p:nvSpPr>
          <p:cNvPr id="3" name="Subtitle 2">
            <a:extLst>
              <a:ext uri="{FF2B5EF4-FFF2-40B4-BE49-F238E27FC236}">
                <a16:creationId xmlns:a16="http://schemas.microsoft.com/office/drawing/2014/main" id="{35327FFC-630E-41DF-AE8E-FDD1C4BA8349}"/>
              </a:ext>
            </a:extLst>
          </p:cNvPr>
          <p:cNvSpPr>
            <a:spLocks noGrp="1"/>
          </p:cNvSpPr>
          <p:nvPr>
            <p:ph type="subTitle" idx="1"/>
          </p:nvPr>
        </p:nvSpPr>
        <p:spPr>
          <a:xfrm>
            <a:off x="202237" y="2631882"/>
            <a:ext cx="7410994" cy="503204"/>
          </a:xfrm>
        </p:spPr>
        <p:txBody>
          <a:bodyPr>
            <a:normAutofit/>
          </a:bodyPr>
          <a:lstStyle/>
          <a:p>
            <a:r>
              <a:rPr lang="en-GB" sz="2400" dirty="0"/>
              <a:t>What makes a good farm?</a:t>
            </a:r>
          </a:p>
          <a:p>
            <a:endParaRPr lang="en-GB" dirty="0"/>
          </a:p>
          <a:p>
            <a:endParaRPr lang="en-GB" dirty="0"/>
          </a:p>
          <a:p>
            <a:endParaRPr lang="en-GB" dirty="0"/>
          </a:p>
          <a:p>
            <a:endParaRPr lang="en-GB" dirty="0"/>
          </a:p>
          <a:p>
            <a:endParaRPr lang="en-GB" dirty="0"/>
          </a:p>
          <a:p>
            <a:endParaRPr lang="en-GB" dirty="0"/>
          </a:p>
          <a:p>
            <a:endParaRPr lang="en-GB" dirty="0"/>
          </a:p>
        </p:txBody>
      </p:sp>
      <p:pic>
        <p:nvPicPr>
          <p:cNvPr id="4" name="Picture 3">
            <a:extLst>
              <a:ext uri="{FF2B5EF4-FFF2-40B4-BE49-F238E27FC236}">
                <a16:creationId xmlns:a16="http://schemas.microsoft.com/office/drawing/2014/main" id="{97847802-F6B4-428D-A69C-1FACF1A041D3}"/>
              </a:ext>
            </a:extLst>
          </p:cNvPr>
          <p:cNvPicPr>
            <a:picLocks noChangeAspect="1"/>
          </p:cNvPicPr>
          <p:nvPr/>
        </p:nvPicPr>
        <p:blipFill>
          <a:blip r:embed="rId2"/>
          <a:stretch>
            <a:fillRect/>
          </a:stretch>
        </p:blipFill>
        <p:spPr>
          <a:xfrm>
            <a:off x="3542196" y="3309731"/>
            <a:ext cx="5107608" cy="3064564"/>
          </a:xfrm>
          <a:prstGeom prst="rect">
            <a:avLst/>
          </a:prstGeom>
        </p:spPr>
      </p:pic>
    </p:spTree>
    <p:extLst>
      <p:ext uri="{BB962C8B-B14F-4D97-AF65-F5344CB8AC3E}">
        <p14:creationId xmlns:p14="http://schemas.microsoft.com/office/powerpoint/2010/main" val="347180461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000">
        <p15:prstTrans prst="curtains"/>
      </p:transition>
    </mc:Choice>
    <mc:Fallback>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4F2155-C814-46B1-93AE-22CBDDCCD754}"/>
              </a:ext>
            </a:extLst>
          </p:cNvPr>
          <p:cNvSpPr>
            <a:spLocks noGrp="1"/>
          </p:cNvSpPr>
          <p:nvPr>
            <p:ph type="title"/>
          </p:nvPr>
        </p:nvSpPr>
        <p:spPr>
          <a:xfrm>
            <a:off x="367862" y="237403"/>
            <a:ext cx="5057514" cy="1141454"/>
          </a:xfrm>
        </p:spPr>
        <p:txBody>
          <a:bodyPr>
            <a:noAutofit/>
          </a:bodyPr>
          <a:lstStyle/>
          <a:p>
            <a:pPr algn="ctr"/>
            <a:r>
              <a:rPr lang="en-GB" sz="2800" u="sng" dirty="0"/>
              <a:t>Animals</a:t>
            </a:r>
            <a:r>
              <a:rPr lang="en-GB" sz="2800" dirty="0"/>
              <a:t> , </a:t>
            </a:r>
            <a:r>
              <a:rPr lang="en-GB" sz="2800" u="sng" dirty="0"/>
              <a:t>climate and modern farming</a:t>
            </a:r>
          </a:p>
        </p:txBody>
      </p:sp>
      <p:pic>
        <p:nvPicPr>
          <p:cNvPr id="5" name="Content Placeholder 4">
            <a:extLst>
              <a:ext uri="{FF2B5EF4-FFF2-40B4-BE49-F238E27FC236}">
                <a16:creationId xmlns:a16="http://schemas.microsoft.com/office/drawing/2014/main" id="{21688D03-9767-4EEA-976B-A787906A3068}"/>
              </a:ext>
            </a:extLst>
          </p:cNvPr>
          <p:cNvPicPr>
            <a:picLocks noGrp="1" noChangeAspect="1"/>
          </p:cNvPicPr>
          <p:nvPr>
            <p:ph idx="1"/>
          </p:nvPr>
        </p:nvPicPr>
        <p:blipFill>
          <a:blip r:embed="rId2"/>
          <a:stretch>
            <a:fillRect/>
          </a:stretch>
        </p:blipFill>
        <p:spPr>
          <a:xfrm>
            <a:off x="5936217" y="469632"/>
            <a:ext cx="5594668" cy="3871876"/>
          </a:xfrm>
          <a:prstGeom prst="rect">
            <a:avLst/>
          </a:prstGeom>
        </p:spPr>
      </p:pic>
      <p:sp>
        <p:nvSpPr>
          <p:cNvPr id="4" name="Text Placeholder 3">
            <a:extLst>
              <a:ext uri="{FF2B5EF4-FFF2-40B4-BE49-F238E27FC236}">
                <a16:creationId xmlns:a16="http://schemas.microsoft.com/office/drawing/2014/main" id="{CB4A8987-0E30-49E9-B15E-F4DC76491957}"/>
              </a:ext>
            </a:extLst>
          </p:cNvPr>
          <p:cNvSpPr>
            <a:spLocks noGrp="1"/>
          </p:cNvSpPr>
          <p:nvPr>
            <p:ph type="body" sz="half" idx="2"/>
          </p:nvPr>
        </p:nvSpPr>
        <p:spPr>
          <a:xfrm>
            <a:off x="367862" y="1378857"/>
            <a:ext cx="5057514" cy="3361963"/>
          </a:xfrm>
        </p:spPr>
        <p:txBody>
          <a:bodyPr>
            <a:normAutofit fontScale="25000" lnSpcReduction="20000"/>
          </a:bodyPr>
          <a:lstStyle/>
          <a:p>
            <a:r>
              <a:rPr lang="en-GB" sz="6400" dirty="0"/>
              <a:t>Animals live on different types of farms, they are called pastoral and mixed. The most common farm animals are cows, sheep ,pigs, , horses, goats and more.</a:t>
            </a:r>
          </a:p>
          <a:p>
            <a:endParaRPr lang="en-GB" sz="6400" dirty="0"/>
          </a:p>
          <a:p>
            <a:r>
              <a:rPr lang="en-GB" sz="6400" dirty="0"/>
              <a:t>There are 5 different climate zones they are called polar, temperate, Mediterranean, desert and tropical.3 of these climate zones are major, polar, temperate and tropical.</a:t>
            </a:r>
          </a:p>
          <a:p>
            <a:r>
              <a:rPr lang="en-GB" sz="6400" dirty="0"/>
              <a:t> </a:t>
            </a:r>
          </a:p>
          <a:p>
            <a:r>
              <a:rPr lang="en-GB" sz="6400" dirty="0"/>
              <a:t>There are 2 types of modern farming, pro and con this is what they are.</a:t>
            </a:r>
          </a:p>
          <a:p>
            <a:r>
              <a:rPr lang="en-GB" sz="6400" dirty="0"/>
              <a:t>pro</a:t>
            </a:r>
          </a:p>
          <a:p>
            <a:r>
              <a:rPr lang="en-GB" sz="6400" dirty="0"/>
              <a:t>pro farming is better farming, it included removing hedgerows to increase the size of fields which makes farming easier. Autumn planting is if you plant crops in autumn instead of spring to make yields higher. Monoculture is where you only grow one type of plant to make it easier to sow the seeds , control weeds and harvest the crops. Irrigation technologies is used for plants to grow undercover or in a place little rainfall. There are many more but these are</a:t>
            </a:r>
          </a:p>
          <a:p>
            <a:r>
              <a:rPr lang="en-GB" sz="6400" dirty="0"/>
              <a:t>Just a few</a:t>
            </a:r>
          </a:p>
          <a:p>
            <a:endParaRPr lang="en-GB" sz="16000" dirty="0"/>
          </a:p>
          <a:p>
            <a:endParaRPr lang="en-GB" sz="4000" dirty="0"/>
          </a:p>
        </p:txBody>
      </p:sp>
      <p:sp>
        <p:nvSpPr>
          <p:cNvPr id="7" name="TextBox 6">
            <a:extLst>
              <a:ext uri="{FF2B5EF4-FFF2-40B4-BE49-F238E27FC236}">
                <a16:creationId xmlns:a16="http://schemas.microsoft.com/office/drawing/2014/main" id="{6FF55318-1408-4ECB-B567-A832EF73EDC7}"/>
              </a:ext>
            </a:extLst>
          </p:cNvPr>
          <p:cNvSpPr txBox="1"/>
          <p:nvPr/>
        </p:nvSpPr>
        <p:spPr>
          <a:xfrm>
            <a:off x="5425376" y="4740820"/>
            <a:ext cx="6766624" cy="1815882"/>
          </a:xfrm>
          <a:prstGeom prst="rect">
            <a:avLst/>
          </a:prstGeom>
          <a:noFill/>
        </p:spPr>
        <p:txBody>
          <a:bodyPr wrap="square" rtlCol="0">
            <a:spAutoFit/>
          </a:bodyPr>
          <a:lstStyle/>
          <a:p>
            <a:r>
              <a:rPr lang="en-GB" sz="1600" dirty="0"/>
              <a:t>The cons about modern  farming are…</a:t>
            </a:r>
          </a:p>
          <a:p>
            <a:r>
              <a:rPr lang="en-GB" sz="1600" dirty="0"/>
              <a:t>.one of the cons are that if you plant a single seed you have a chance that not all of it will grow. </a:t>
            </a:r>
          </a:p>
          <a:p>
            <a:r>
              <a:rPr lang="en-GB" sz="1600" dirty="0"/>
              <a:t>. Modern farming is bad for the environment </a:t>
            </a:r>
          </a:p>
          <a:p>
            <a:r>
              <a:rPr lang="en-GB" sz="1600" dirty="0"/>
              <a:t>. When you use modern farming and chop down hedges animals could loose their home</a:t>
            </a:r>
          </a:p>
          <a:p>
            <a:r>
              <a:rPr lang="en-GB" sz="1600" dirty="0"/>
              <a:t>. There are many more   but these are just a few.</a:t>
            </a:r>
          </a:p>
        </p:txBody>
      </p:sp>
      <p:sp>
        <p:nvSpPr>
          <p:cNvPr id="8" name="TextBox 7">
            <a:extLst>
              <a:ext uri="{FF2B5EF4-FFF2-40B4-BE49-F238E27FC236}">
                <a16:creationId xmlns:a16="http://schemas.microsoft.com/office/drawing/2014/main" id="{7EE034B9-EC59-4BF6-AD66-ADEF703548C2}"/>
              </a:ext>
            </a:extLst>
          </p:cNvPr>
          <p:cNvSpPr txBox="1"/>
          <p:nvPr/>
        </p:nvSpPr>
        <p:spPr>
          <a:xfrm>
            <a:off x="5634681" y="4465566"/>
            <a:ext cx="2829697" cy="369332"/>
          </a:xfrm>
          <a:prstGeom prst="rect">
            <a:avLst/>
          </a:prstGeom>
          <a:noFill/>
        </p:spPr>
        <p:txBody>
          <a:bodyPr wrap="square" rtlCol="0">
            <a:spAutoFit/>
          </a:bodyPr>
          <a:lstStyle/>
          <a:p>
            <a:r>
              <a:rPr lang="en-GB" dirty="0"/>
              <a:t>cons</a:t>
            </a:r>
          </a:p>
        </p:txBody>
      </p:sp>
    </p:spTree>
    <p:extLst>
      <p:ext uri="{BB962C8B-B14F-4D97-AF65-F5344CB8AC3E}">
        <p14:creationId xmlns:p14="http://schemas.microsoft.com/office/powerpoint/2010/main" val="2857809389"/>
      </p:ext>
    </p:extLst>
  </p:cSld>
  <p:clrMapOvr>
    <a:masterClrMapping/>
  </p:clrMapOvr>
  <p:transition spd="slow">
    <p:wheel spokes="1"/>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54F513-C10D-48C2-ABB3-33D7EF39FA6F}"/>
              </a:ext>
            </a:extLst>
          </p:cNvPr>
          <p:cNvSpPr>
            <a:spLocks noGrp="1"/>
          </p:cNvSpPr>
          <p:nvPr>
            <p:ph type="title"/>
          </p:nvPr>
        </p:nvSpPr>
        <p:spPr>
          <a:xfrm>
            <a:off x="3492683" y="606385"/>
            <a:ext cx="3932237" cy="838200"/>
          </a:xfrm>
        </p:spPr>
        <p:txBody>
          <a:bodyPr>
            <a:normAutofit/>
          </a:bodyPr>
          <a:lstStyle/>
          <a:p>
            <a:pPr algn="ctr"/>
            <a:r>
              <a:rPr lang="en-GB" sz="3600" dirty="0"/>
              <a:t>Fair trade</a:t>
            </a:r>
          </a:p>
        </p:txBody>
      </p:sp>
      <p:pic>
        <p:nvPicPr>
          <p:cNvPr id="5" name="Content Placeholder 4">
            <a:extLst>
              <a:ext uri="{FF2B5EF4-FFF2-40B4-BE49-F238E27FC236}">
                <a16:creationId xmlns:a16="http://schemas.microsoft.com/office/drawing/2014/main" id="{24557142-824E-4C27-820E-6D97F192EAB8}"/>
              </a:ext>
            </a:extLst>
          </p:cNvPr>
          <p:cNvPicPr>
            <a:picLocks noGrp="1" noChangeAspect="1"/>
          </p:cNvPicPr>
          <p:nvPr>
            <p:ph idx="1"/>
          </p:nvPr>
        </p:nvPicPr>
        <p:blipFill>
          <a:blip r:embed="rId2"/>
          <a:stretch>
            <a:fillRect/>
          </a:stretch>
        </p:blipFill>
        <p:spPr>
          <a:xfrm>
            <a:off x="6808912" y="1247049"/>
            <a:ext cx="4513262" cy="2537248"/>
          </a:xfrm>
          <a:prstGeom prst="rect">
            <a:avLst/>
          </a:prstGeom>
        </p:spPr>
      </p:pic>
      <p:sp>
        <p:nvSpPr>
          <p:cNvPr id="4" name="Text Placeholder 3">
            <a:extLst>
              <a:ext uri="{FF2B5EF4-FFF2-40B4-BE49-F238E27FC236}">
                <a16:creationId xmlns:a16="http://schemas.microsoft.com/office/drawing/2014/main" id="{F42FF8BD-0083-4C83-A921-E306623A75F2}"/>
              </a:ext>
            </a:extLst>
          </p:cNvPr>
          <p:cNvSpPr>
            <a:spLocks noGrp="1"/>
          </p:cNvSpPr>
          <p:nvPr>
            <p:ph type="body" sz="half" idx="2"/>
          </p:nvPr>
        </p:nvSpPr>
        <p:spPr>
          <a:xfrm>
            <a:off x="0" y="1785633"/>
            <a:ext cx="6495477" cy="3997329"/>
          </a:xfrm>
        </p:spPr>
        <p:txBody>
          <a:bodyPr>
            <a:noAutofit/>
          </a:bodyPr>
          <a:lstStyle/>
          <a:p>
            <a:r>
              <a:rPr lang="en-GB" sz="2000" dirty="0"/>
              <a:t>Fair trade is where you sell products for a good price such ad coco beans, bananas, flowers, fruit and more.</a:t>
            </a:r>
          </a:p>
          <a:p>
            <a:endParaRPr lang="en-GB" sz="2000" dirty="0"/>
          </a:p>
          <a:p>
            <a:r>
              <a:rPr lang="en-GB" sz="2000" dirty="0"/>
              <a:t>Fair trade has been going on since 1994 which is 125 years . only 93% of people  notice the fair trade symbol when going shopping. </a:t>
            </a:r>
          </a:p>
          <a:p>
            <a:r>
              <a:rPr lang="en-GB" sz="2000" dirty="0"/>
              <a:t> over 19 million farmers were apart in the fair trade in 2020. around 4500 products have the fair trade symbol. </a:t>
            </a:r>
          </a:p>
        </p:txBody>
      </p:sp>
      <p:pic>
        <p:nvPicPr>
          <p:cNvPr id="6" name="Picture 5">
            <a:extLst>
              <a:ext uri="{FF2B5EF4-FFF2-40B4-BE49-F238E27FC236}">
                <a16:creationId xmlns:a16="http://schemas.microsoft.com/office/drawing/2014/main" id="{26135D4C-7B9C-4976-B2E0-0FD53D431DBB}"/>
              </a:ext>
            </a:extLst>
          </p:cNvPr>
          <p:cNvPicPr>
            <a:picLocks noChangeAspect="1"/>
          </p:cNvPicPr>
          <p:nvPr/>
        </p:nvPicPr>
        <p:blipFill>
          <a:blip r:embed="rId3"/>
          <a:stretch>
            <a:fillRect/>
          </a:stretch>
        </p:blipFill>
        <p:spPr>
          <a:xfrm>
            <a:off x="6495477" y="4038675"/>
            <a:ext cx="2238118" cy="2535119"/>
          </a:xfrm>
          <a:prstGeom prst="rect">
            <a:avLst/>
          </a:prstGeom>
        </p:spPr>
      </p:pic>
    </p:spTree>
    <p:extLst>
      <p:ext uri="{BB962C8B-B14F-4D97-AF65-F5344CB8AC3E}">
        <p14:creationId xmlns:p14="http://schemas.microsoft.com/office/powerpoint/2010/main" val="2507913674"/>
      </p:ext>
    </p:extLst>
  </p:cSld>
  <p:clrMapOvr>
    <a:masterClrMapping/>
  </p:clrMapOvr>
  <mc:AlternateContent xmlns:mc="http://schemas.openxmlformats.org/markup-compatibility/2006">
    <mc:Choice xmlns:p14="http://schemas.microsoft.com/office/powerpoint/2010/main" Requires="p14">
      <p:transition spd="slow" p14:dur="1400">
        <p14:ripple/>
      </p:transition>
    </mc:Choice>
    <mc:Fallback>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125B9935-C0F0-4E45-84AD-A9D9A3AAD893}"/>
              </a:ext>
            </a:extLst>
          </p:cNvPr>
          <p:cNvSpPr txBox="1"/>
          <p:nvPr/>
        </p:nvSpPr>
        <p:spPr>
          <a:xfrm>
            <a:off x="2743201" y="238540"/>
            <a:ext cx="5247860" cy="769441"/>
          </a:xfrm>
          <a:prstGeom prst="rect">
            <a:avLst/>
          </a:prstGeom>
          <a:noFill/>
        </p:spPr>
        <p:txBody>
          <a:bodyPr wrap="square" rtlCol="0">
            <a:spAutoFit/>
          </a:bodyPr>
          <a:lstStyle/>
          <a:p>
            <a:pPr algn="ctr"/>
            <a:r>
              <a:rPr lang="en-GB" sz="4400" b="1" u="sng" dirty="0"/>
              <a:t>ALLOTMENTS</a:t>
            </a:r>
          </a:p>
        </p:txBody>
      </p:sp>
      <p:sp>
        <p:nvSpPr>
          <p:cNvPr id="5" name="TextBox 4">
            <a:extLst>
              <a:ext uri="{FF2B5EF4-FFF2-40B4-BE49-F238E27FC236}">
                <a16:creationId xmlns:a16="http://schemas.microsoft.com/office/drawing/2014/main" id="{29FB3BFD-26E0-4D4D-BDC5-BD8A20DC34B3}"/>
              </a:ext>
            </a:extLst>
          </p:cNvPr>
          <p:cNvSpPr txBox="1"/>
          <p:nvPr/>
        </p:nvSpPr>
        <p:spPr>
          <a:xfrm>
            <a:off x="92765" y="1444487"/>
            <a:ext cx="3419061" cy="369332"/>
          </a:xfrm>
          <a:prstGeom prst="rect">
            <a:avLst/>
          </a:prstGeom>
          <a:noFill/>
        </p:spPr>
        <p:txBody>
          <a:bodyPr wrap="square" rtlCol="0">
            <a:spAutoFit/>
          </a:bodyPr>
          <a:lstStyle/>
          <a:p>
            <a:r>
              <a:rPr lang="en-GB" dirty="0"/>
              <a:t>what is an allotment?</a:t>
            </a:r>
          </a:p>
        </p:txBody>
      </p:sp>
      <p:sp>
        <p:nvSpPr>
          <p:cNvPr id="7" name="TextBox 6">
            <a:extLst>
              <a:ext uri="{FF2B5EF4-FFF2-40B4-BE49-F238E27FC236}">
                <a16:creationId xmlns:a16="http://schemas.microsoft.com/office/drawing/2014/main" id="{DE01CCBD-6EE4-49DE-B69A-C3520F740D47}"/>
              </a:ext>
            </a:extLst>
          </p:cNvPr>
          <p:cNvSpPr txBox="1"/>
          <p:nvPr/>
        </p:nvSpPr>
        <p:spPr>
          <a:xfrm>
            <a:off x="0" y="1828800"/>
            <a:ext cx="7513984" cy="4801314"/>
          </a:xfrm>
          <a:prstGeom prst="rect">
            <a:avLst/>
          </a:prstGeom>
          <a:noFill/>
        </p:spPr>
        <p:txBody>
          <a:bodyPr wrap="square" rtlCol="0">
            <a:spAutoFit/>
          </a:bodyPr>
          <a:lstStyle/>
          <a:p>
            <a:r>
              <a:rPr lang="en-GB" dirty="0"/>
              <a:t>Allotments are small lands that people rent so they can grow their own fruit, vegetables and flowers.</a:t>
            </a:r>
          </a:p>
          <a:p>
            <a:r>
              <a:rPr lang="en-GB" dirty="0"/>
              <a:t>They are made by dividing a large land into a small land , Allotments are usually owned by  local council  allotment associations or a land lord.  The rent for an allotment is not to much it is as little as £8 pound a year to £125, they can  often be rented for along time. </a:t>
            </a:r>
          </a:p>
          <a:p>
            <a:endParaRPr lang="en-GB" dirty="0"/>
          </a:p>
          <a:p>
            <a:r>
              <a:rPr lang="en-GB" dirty="0"/>
              <a:t>Food grown on allotments are fresh in seasonal. When gardeners grow their own food it avoids the chemicals that are sometimes, used to grow fruit and vegetables. </a:t>
            </a:r>
          </a:p>
          <a:p>
            <a:endParaRPr lang="en-GB" dirty="0"/>
          </a:p>
          <a:p>
            <a:r>
              <a:rPr lang="en-GB" dirty="0"/>
              <a:t>Allotments can usually be found anywhere, a lot of people in the UK want allotments so then they can grow their own food since they see the benefit of locally grown products.    </a:t>
            </a:r>
          </a:p>
          <a:p>
            <a:endParaRPr lang="en-GB" dirty="0"/>
          </a:p>
          <a:p>
            <a:endParaRPr lang="en-GB" dirty="0"/>
          </a:p>
          <a:p>
            <a:endParaRPr lang="en-GB" dirty="0"/>
          </a:p>
        </p:txBody>
      </p:sp>
      <p:pic>
        <p:nvPicPr>
          <p:cNvPr id="1026" name="Picture 2" descr="Many are still on the waiting list for allotments in Edinburgh | The  Edinburgh Reporter">
            <a:extLst>
              <a:ext uri="{FF2B5EF4-FFF2-40B4-BE49-F238E27FC236}">
                <a16:creationId xmlns:a16="http://schemas.microsoft.com/office/drawing/2014/main" id="{7FFE82B2-366A-42DC-A2AB-05140D15BBB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768976" y="0"/>
            <a:ext cx="4423024" cy="29486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75729397"/>
      </p:ext>
    </p:extLst>
  </p:cSld>
  <p:clrMapOvr>
    <a:masterClrMapping/>
  </p:clrMapOvr>
  <mc:AlternateContent xmlns:mc="http://schemas.openxmlformats.org/markup-compatibility/2006">
    <mc:Choice xmlns:p14="http://schemas.microsoft.com/office/powerpoint/2010/main" Requires="p14">
      <p:transition spd="slow" p14:dur="2500">
        <p:checker/>
      </p:transition>
    </mc:Choice>
    <mc:Fallback>
      <p:transition spd="slow">
        <p:checker/>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35F859-0DB8-4858-B671-DC3DA6854D34}"/>
              </a:ext>
            </a:extLst>
          </p:cNvPr>
          <p:cNvSpPr>
            <a:spLocks noGrp="1"/>
          </p:cNvSpPr>
          <p:nvPr>
            <p:ph type="title"/>
          </p:nvPr>
        </p:nvSpPr>
        <p:spPr>
          <a:xfrm>
            <a:off x="2099365" y="291548"/>
            <a:ext cx="4752629" cy="742120"/>
          </a:xfrm>
        </p:spPr>
        <p:txBody>
          <a:bodyPr>
            <a:noAutofit/>
          </a:bodyPr>
          <a:lstStyle/>
          <a:p>
            <a:r>
              <a:rPr lang="en-GB" sz="5400" dirty="0"/>
              <a:t>Dig for victory</a:t>
            </a:r>
          </a:p>
        </p:txBody>
      </p:sp>
      <p:sp>
        <p:nvSpPr>
          <p:cNvPr id="4" name="Text Placeholder 3">
            <a:extLst>
              <a:ext uri="{FF2B5EF4-FFF2-40B4-BE49-F238E27FC236}">
                <a16:creationId xmlns:a16="http://schemas.microsoft.com/office/drawing/2014/main" id="{FB0F1F27-D827-4CEC-91F8-C1F378D1CA02}"/>
              </a:ext>
            </a:extLst>
          </p:cNvPr>
          <p:cNvSpPr>
            <a:spLocks noGrp="1"/>
          </p:cNvSpPr>
          <p:nvPr>
            <p:ph type="body" sz="half" idx="2"/>
          </p:nvPr>
        </p:nvSpPr>
        <p:spPr>
          <a:xfrm>
            <a:off x="95594" y="1630017"/>
            <a:ext cx="6346206" cy="2040283"/>
          </a:xfrm>
        </p:spPr>
        <p:txBody>
          <a:bodyPr>
            <a:normAutofit fontScale="92500" lnSpcReduction="20000"/>
          </a:bodyPr>
          <a:lstStyle/>
          <a:p>
            <a:r>
              <a:rPr lang="en-GB" sz="1700" dirty="0"/>
              <a:t>The dig for victory campaign was made to encourage people to grow their own foods during the first world war. They were encouraged to grow their own food during the first world war because they were on a shortage. </a:t>
            </a:r>
          </a:p>
          <a:p>
            <a:r>
              <a:rPr lang="en-GB" sz="1700" dirty="0"/>
              <a:t>Germany had blocked boats from transporting food to England, after the war lands were available for everyone to help returning soldiers and their families. The dig for victory campaign was used in the second world war as well, they only called it the dig for victory campaign in the second world war. </a:t>
            </a:r>
          </a:p>
          <a:p>
            <a:endParaRPr lang="en-GB" dirty="0"/>
          </a:p>
        </p:txBody>
      </p:sp>
      <p:pic>
        <p:nvPicPr>
          <p:cNvPr id="6" name="Picture 5">
            <a:extLst>
              <a:ext uri="{FF2B5EF4-FFF2-40B4-BE49-F238E27FC236}">
                <a16:creationId xmlns:a16="http://schemas.microsoft.com/office/drawing/2014/main" id="{7AAF2DEC-F108-41F2-B41B-C1F01572DED7}"/>
              </a:ext>
            </a:extLst>
          </p:cNvPr>
          <p:cNvPicPr>
            <a:picLocks noChangeAspect="1"/>
          </p:cNvPicPr>
          <p:nvPr/>
        </p:nvPicPr>
        <p:blipFill>
          <a:blip r:embed="rId2"/>
          <a:stretch>
            <a:fillRect/>
          </a:stretch>
        </p:blipFill>
        <p:spPr>
          <a:xfrm>
            <a:off x="0" y="4445551"/>
            <a:ext cx="4354286" cy="2438400"/>
          </a:xfrm>
          <a:prstGeom prst="rect">
            <a:avLst/>
          </a:prstGeom>
        </p:spPr>
      </p:pic>
      <p:pic>
        <p:nvPicPr>
          <p:cNvPr id="9" name="Picture Placeholder 6">
            <a:extLst>
              <a:ext uri="{FF2B5EF4-FFF2-40B4-BE49-F238E27FC236}">
                <a16:creationId xmlns:a16="http://schemas.microsoft.com/office/drawing/2014/main" id="{C45835FD-C3BD-4E74-A061-5E6A2F829AC0}"/>
              </a:ext>
            </a:extLst>
          </p:cNvPr>
          <p:cNvPicPr>
            <a:picLocks noGrp="1" noChangeAspect="1"/>
          </p:cNvPicPr>
          <p:nvPr>
            <p:ph type="pic" idx="1"/>
          </p:nvPr>
        </p:nvPicPr>
        <p:blipFill>
          <a:blip r:embed="rId3"/>
          <a:srcRect t="6647" b="6647"/>
          <a:stretch>
            <a:fillRect/>
          </a:stretch>
        </p:blipFill>
        <p:spPr>
          <a:xfrm>
            <a:off x="7439370" y="635551"/>
            <a:ext cx="4752629" cy="6248400"/>
          </a:xfrm>
          <a:prstGeom prst="rect">
            <a:avLst/>
          </a:prstGeom>
        </p:spPr>
      </p:pic>
    </p:spTree>
    <p:extLst>
      <p:ext uri="{BB962C8B-B14F-4D97-AF65-F5344CB8AC3E}">
        <p14:creationId xmlns:p14="http://schemas.microsoft.com/office/powerpoint/2010/main" val="3743681462"/>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9A2EEE8E-B53F-4EC9-A1FE-65ADC3B527FA}"/>
              </a:ext>
            </a:extLst>
          </p:cNvPr>
          <p:cNvSpPr txBox="1"/>
          <p:nvPr/>
        </p:nvSpPr>
        <p:spPr>
          <a:xfrm>
            <a:off x="3319668" y="318052"/>
            <a:ext cx="4810541" cy="646331"/>
          </a:xfrm>
          <a:prstGeom prst="rect">
            <a:avLst/>
          </a:prstGeom>
          <a:noFill/>
        </p:spPr>
        <p:txBody>
          <a:bodyPr wrap="square" rtlCol="0">
            <a:spAutoFit/>
          </a:bodyPr>
          <a:lstStyle/>
          <a:p>
            <a:pPr algn="ctr"/>
            <a:r>
              <a:rPr lang="en-GB" sz="3600" dirty="0"/>
              <a:t>Plant life cycle</a:t>
            </a:r>
          </a:p>
        </p:txBody>
      </p:sp>
      <p:sp>
        <p:nvSpPr>
          <p:cNvPr id="5" name="TextBox 4">
            <a:extLst>
              <a:ext uri="{FF2B5EF4-FFF2-40B4-BE49-F238E27FC236}">
                <a16:creationId xmlns:a16="http://schemas.microsoft.com/office/drawing/2014/main" id="{CC9C29E4-A0A3-4525-97C9-8A5EAFC29D2E}"/>
              </a:ext>
            </a:extLst>
          </p:cNvPr>
          <p:cNvSpPr txBox="1"/>
          <p:nvPr/>
        </p:nvSpPr>
        <p:spPr>
          <a:xfrm>
            <a:off x="-1" y="1537251"/>
            <a:ext cx="3432314" cy="523220"/>
          </a:xfrm>
          <a:prstGeom prst="rect">
            <a:avLst/>
          </a:prstGeom>
          <a:noFill/>
        </p:spPr>
        <p:txBody>
          <a:bodyPr wrap="square" rtlCol="0">
            <a:spAutoFit/>
          </a:bodyPr>
          <a:lstStyle/>
          <a:p>
            <a:r>
              <a:rPr lang="en-GB" sz="2800" dirty="0"/>
              <a:t>Sexual reproduction</a:t>
            </a:r>
          </a:p>
        </p:txBody>
      </p:sp>
      <p:sp>
        <p:nvSpPr>
          <p:cNvPr id="6" name="TextBox 5">
            <a:extLst>
              <a:ext uri="{FF2B5EF4-FFF2-40B4-BE49-F238E27FC236}">
                <a16:creationId xmlns:a16="http://schemas.microsoft.com/office/drawing/2014/main" id="{491B8489-3F03-4D46-8636-A7BB6735F86D}"/>
              </a:ext>
            </a:extLst>
          </p:cNvPr>
          <p:cNvSpPr txBox="1"/>
          <p:nvPr/>
        </p:nvSpPr>
        <p:spPr>
          <a:xfrm>
            <a:off x="-1" y="2060471"/>
            <a:ext cx="11966714" cy="646331"/>
          </a:xfrm>
          <a:prstGeom prst="rect">
            <a:avLst/>
          </a:prstGeom>
          <a:noFill/>
        </p:spPr>
        <p:txBody>
          <a:bodyPr wrap="square" rtlCol="0">
            <a:spAutoFit/>
          </a:bodyPr>
          <a:lstStyle/>
          <a:p>
            <a:r>
              <a:rPr lang="en-GB" dirty="0"/>
              <a:t>Sexual reproduction is where pollen is transferred from one parent plant to another to create seeds that then grows into a new plant.  the new plant is genetically different from its parent. </a:t>
            </a:r>
          </a:p>
        </p:txBody>
      </p:sp>
      <p:sp>
        <p:nvSpPr>
          <p:cNvPr id="7" name="TextBox 6">
            <a:extLst>
              <a:ext uri="{FF2B5EF4-FFF2-40B4-BE49-F238E27FC236}">
                <a16:creationId xmlns:a16="http://schemas.microsoft.com/office/drawing/2014/main" id="{63FF29C0-7D98-49CF-A68D-A7DA39305460}"/>
              </a:ext>
            </a:extLst>
          </p:cNvPr>
          <p:cNvSpPr txBox="1"/>
          <p:nvPr/>
        </p:nvSpPr>
        <p:spPr>
          <a:xfrm>
            <a:off x="-1" y="2793500"/>
            <a:ext cx="3432313" cy="523220"/>
          </a:xfrm>
          <a:prstGeom prst="rect">
            <a:avLst/>
          </a:prstGeom>
          <a:noFill/>
        </p:spPr>
        <p:txBody>
          <a:bodyPr wrap="square" rtlCol="0">
            <a:spAutoFit/>
          </a:bodyPr>
          <a:lstStyle/>
          <a:p>
            <a:r>
              <a:rPr lang="en-GB" sz="2800" dirty="0"/>
              <a:t>Asexual reproduction</a:t>
            </a:r>
          </a:p>
        </p:txBody>
      </p:sp>
      <p:sp>
        <p:nvSpPr>
          <p:cNvPr id="9" name="TextBox 8">
            <a:extLst>
              <a:ext uri="{FF2B5EF4-FFF2-40B4-BE49-F238E27FC236}">
                <a16:creationId xmlns:a16="http://schemas.microsoft.com/office/drawing/2014/main" id="{4CB1539D-CACA-4696-B030-DCBCA40321FB}"/>
              </a:ext>
            </a:extLst>
          </p:cNvPr>
          <p:cNvSpPr txBox="1"/>
          <p:nvPr/>
        </p:nvSpPr>
        <p:spPr>
          <a:xfrm>
            <a:off x="0" y="3689534"/>
            <a:ext cx="9130747" cy="923330"/>
          </a:xfrm>
          <a:prstGeom prst="rect">
            <a:avLst/>
          </a:prstGeom>
          <a:noFill/>
        </p:spPr>
        <p:txBody>
          <a:bodyPr wrap="square" rtlCol="0">
            <a:spAutoFit/>
          </a:bodyPr>
          <a:lstStyle/>
          <a:p>
            <a:r>
              <a:rPr lang="en-GB" dirty="0"/>
              <a:t>Asexual reproduction is where only one parent plant is involved. The plant can produce an, identical version of its self called clone. There are different structures, that enable asexual reproduction such as  tubers, runners, bulbs and corns.</a:t>
            </a:r>
          </a:p>
        </p:txBody>
      </p:sp>
      <p:pic>
        <p:nvPicPr>
          <p:cNvPr id="10" name="Picture 9">
            <a:extLst>
              <a:ext uri="{FF2B5EF4-FFF2-40B4-BE49-F238E27FC236}">
                <a16:creationId xmlns:a16="http://schemas.microsoft.com/office/drawing/2014/main" id="{91F2A115-F1DC-48FC-B5B1-5072C1364F25}"/>
              </a:ext>
            </a:extLst>
          </p:cNvPr>
          <p:cNvPicPr>
            <a:picLocks noChangeAspect="1"/>
          </p:cNvPicPr>
          <p:nvPr/>
        </p:nvPicPr>
        <p:blipFill>
          <a:blip r:embed="rId2"/>
          <a:stretch>
            <a:fillRect/>
          </a:stretch>
        </p:blipFill>
        <p:spPr>
          <a:xfrm>
            <a:off x="8527788" y="4258966"/>
            <a:ext cx="3664212" cy="2599034"/>
          </a:xfrm>
          <a:prstGeom prst="rect">
            <a:avLst/>
          </a:prstGeom>
        </p:spPr>
      </p:pic>
    </p:spTree>
    <p:extLst>
      <p:ext uri="{BB962C8B-B14F-4D97-AF65-F5344CB8AC3E}">
        <p14:creationId xmlns:p14="http://schemas.microsoft.com/office/powerpoint/2010/main" val="452372688"/>
      </p:ext>
    </p:extLst>
  </p:cSld>
  <p:clrMapOvr>
    <a:masterClrMapping/>
  </p:clrMapOvr>
  <mc:AlternateContent xmlns:mc="http://schemas.openxmlformats.org/markup-compatibility/2006">
    <mc:Choice xmlns:p14="http://schemas.microsoft.com/office/powerpoint/2010/main" Requires="p14">
      <p:transition spd="slow" p14:dur="4400">
        <p14:honeycomb/>
      </p:transition>
    </mc:Choice>
    <mc:Fallback>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403C4EA-16F3-4300-9F01-B3519246BFF3}"/>
              </a:ext>
            </a:extLst>
          </p:cNvPr>
          <p:cNvSpPr txBox="1"/>
          <p:nvPr/>
        </p:nvSpPr>
        <p:spPr>
          <a:xfrm>
            <a:off x="3591339" y="221973"/>
            <a:ext cx="4240696" cy="830997"/>
          </a:xfrm>
          <a:prstGeom prst="rect">
            <a:avLst/>
          </a:prstGeom>
          <a:noFill/>
        </p:spPr>
        <p:txBody>
          <a:bodyPr wrap="square" rtlCol="0">
            <a:spAutoFit/>
          </a:bodyPr>
          <a:lstStyle/>
          <a:p>
            <a:pPr algn="ctr"/>
            <a:r>
              <a:rPr lang="en-GB" sz="4800" b="1" dirty="0"/>
              <a:t>sheep dogs</a:t>
            </a:r>
          </a:p>
        </p:txBody>
      </p:sp>
      <p:sp>
        <p:nvSpPr>
          <p:cNvPr id="6" name="TextBox 5">
            <a:extLst>
              <a:ext uri="{FF2B5EF4-FFF2-40B4-BE49-F238E27FC236}">
                <a16:creationId xmlns:a16="http://schemas.microsoft.com/office/drawing/2014/main" id="{86981503-3F73-4347-BE54-22C38845110B}"/>
              </a:ext>
            </a:extLst>
          </p:cNvPr>
          <p:cNvSpPr txBox="1"/>
          <p:nvPr/>
        </p:nvSpPr>
        <p:spPr>
          <a:xfrm>
            <a:off x="4267200" y="1194193"/>
            <a:ext cx="7924799" cy="369332"/>
          </a:xfrm>
          <a:prstGeom prst="rect">
            <a:avLst/>
          </a:prstGeom>
          <a:noFill/>
        </p:spPr>
        <p:txBody>
          <a:bodyPr wrap="square" rtlCol="0">
            <a:spAutoFit/>
          </a:bodyPr>
          <a:lstStyle/>
          <a:p>
            <a:endParaRPr lang="en-GB" dirty="0"/>
          </a:p>
        </p:txBody>
      </p:sp>
      <p:pic>
        <p:nvPicPr>
          <p:cNvPr id="7" name="Picture 6">
            <a:extLst>
              <a:ext uri="{FF2B5EF4-FFF2-40B4-BE49-F238E27FC236}">
                <a16:creationId xmlns:a16="http://schemas.microsoft.com/office/drawing/2014/main" id="{A609208B-FCD8-462D-87FA-4D7F016072CF}"/>
              </a:ext>
            </a:extLst>
          </p:cNvPr>
          <p:cNvPicPr>
            <a:picLocks noChangeAspect="1"/>
          </p:cNvPicPr>
          <p:nvPr/>
        </p:nvPicPr>
        <p:blipFill>
          <a:blip r:embed="rId2"/>
          <a:stretch>
            <a:fillRect/>
          </a:stretch>
        </p:blipFill>
        <p:spPr>
          <a:xfrm>
            <a:off x="8611405" y="4406348"/>
            <a:ext cx="3678088" cy="2451652"/>
          </a:xfrm>
          <a:prstGeom prst="rect">
            <a:avLst/>
          </a:prstGeom>
        </p:spPr>
      </p:pic>
      <p:pic>
        <p:nvPicPr>
          <p:cNvPr id="9" name="Picture 8">
            <a:extLst>
              <a:ext uri="{FF2B5EF4-FFF2-40B4-BE49-F238E27FC236}">
                <a16:creationId xmlns:a16="http://schemas.microsoft.com/office/drawing/2014/main" id="{2A137F58-96F8-4DE6-9885-9A5F1D9B9B3E}"/>
              </a:ext>
            </a:extLst>
          </p:cNvPr>
          <p:cNvPicPr>
            <a:picLocks noChangeAspect="1"/>
          </p:cNvPicPr>
          <p:nvPr/>
        </p:nvPicPr>
        <p:blipFill>
          <a:blip r:embed="rId3"/>
          <a:stretch>
            <a:fillRect/>
          </a:stretch>
        </p:blipFill>
        <p:spPr>
          <a:xfrm>
            <a:off x="0" y="0"/>
            <a:ext cx="3162342" cy="1668161"/>
          </a:xfrm>
          <a:prstGeom prst="rect">
            <a:avLst/>
          </a:prstGeom>
        </p:spPr>
      </p:pic>
      <p:sp>
        <p:nvSpPr>
          <p:cNvPr id="10" name="TextBox 9">
            <a:extLst>
              <a:ext uri="{FF2B5EF4-FFF2-40B4-BE49-F238E27FC236}">
                <a16:creationId xmlns:a16="http://schemas.microsoft.com/office/drawing/2014/main" id="{F0AAEA90-42B2-43B2-9C1F-066E29FC45C6}"/>
              </a:ext>
            </a:extLst>
          </p:cNvPr>
          <p:cNvSpPr txBox="1"/>
          <p:nvPr/>
        </p:nvSpPr>
        <p:spPr>
          <a:xfrm>
            <a:off x="0" y="1666461"/>
            <a:ext cx="7394713" cy="2308324"/>
          </a:xfrm>
          <a:prstGeom prst="rect">
            <a:avLst/>
          </a:prstGeom>
          <a:noFill/>
        </p:spPr>
        <p:txBody>
          <a:bodyPr wrap="square" rtlCol="0">
            <a:spAutoFit/>
          </a:bodyPr>
          <a:lstStyle/>
          <a:p>
            <a:r>
              <a:rPr lang="en-GB" dirty="0"/>
              <a:t>Sheep dog work on farms, they round up all the sheep and other animals back into their stables. There are not that many sheepdogs anymore because of the decrease in 2018. 6000 collie pups are registered each year in the United kingdom , they continue to be the sheep herding dogs. </a:t>
            </a:r>
          </a:p>
          <a:p>
            <a:endParaRPr lang="en-GB" dirty="0"/>
          </a:p>
          <a:p>
            <a:r>
              <a:rPr lang="en-GB" dirty="0"/>
              <a:t>There are less than 1000 English sheep dogs in the united states and England combined. </a:t>
            </a:r>
          </a:p>
        </p:txBody>
      </p:sp>
    </p:spTree>
    <p:extLst>
      <p:ext uri="{BB962C8B-B14F-4D97-AF65-F5344CB8AC3E}">
        <p14:creationId xmlns:p14="http://schemas.microsoft.com/office/powerpoint/2010/main" val="360933650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7ED9FB69-39C7-4BE6-BD5D-94E0E52967BA}"/>
              </a:ext>
            </a:extLst>
          </p:cNvPr>
          <p:cNvSpPr txBox="1"/>
          <p:nvPr/>
        </p:nvSpPr>
        <p:spPr>
          <a:xfrm>
            <a:off x="1408671" y="3225114"/>
            <a:ext cx="9675340" cy="646331"/>
          </a:xfrm>
          <a:prstGeom prst="rect">
            <a:avLst/>
          </a:prstGeom>
          <a:noFill/>
        </p:spPr>
        <p:txBody>
          <a:bodyPr wrap="square" rtlCol="0">
            <a:spAutoFit/>
          </a:bodyPr>
          <a:lstStyle/>
          <a:p>
            <a:r>
              <a:rPr lang="en-GB" sz="3600" dirty="0">
                <a:highlight>
                  <a:srgbClr val="000000"/>
                </a:highlight>
              </a:rPr>
              <a:t>Thank you for watching this PowerPoint! </a:t>
            </a:r>
          </a:p>
        </p:txBody>
      </p:sp>
    </p:spTree>
    <p:extLst>
      <p:ext uri="{BB962C8B-B14F-4D97-AF65-F5344CB8AC3E}">
        <p14:creationId xmlns:p14="http://schemas.microsoft.com/office/powerpoint/2010/main" val="1310909756"/>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8C59B386-999D-4CB6-B907-9F3997C027CC}"/>
    </a:ext>
  </a:extLst>
</a:theme>
</file>

<file path=docProps/app.xml><?xml version="1.0" encoding="utf-8"?>
<Properties xmlns="http://schemas.openxmlformats.org/officeDocument/2006/extended-properties" xmlns:vt="http://schemas.openxmlformats.org/officeDocument/2006/docPropsVTypes">
  <Template>Facet</Template>
  <TotalTime>522</TotalTime>
  <Words>752</Words>
  <Application>Microsoft Office PowerPoint</Application>
  <PresentationFormat>Widescreen</PresentationFormat>
  <Paragraphs>49</Paragraphs>
  <Slides>8</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8</vt:i4>
      </vt:variant>
    </vt:vector>
  </HeadingPairs>
  <TitlesOfParts>
    <vt:vector size="12" baseType="lpstr">
      <vt:lpstr>Arial</vt:lpstr>
      <vt:lpstr>Trebuchet MS</vt:lpstr>
      <vt:lpstr>Wingdings 3</vt:lpstr>
      <vt:lpstr>Facet</vt:lpstr>
      <vt:lpstr>Sow, Grow and Farm  </vt:lpstr>
      <vt:lpstr>Animals , climate and modern farming</vt:lpstr>
      <vt:lpstr>Fair trade</vt:lpstr>
      <vt:lpstr>PowerPoint Presentation</vt:lpstr>
      <vt:lpstr>Dig for victory</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Sow, Grow and Farm</dc:title>
  <dc:creator>Emma Franklin</dc:creator>
  <cp:lastModifiedBy>Emma Franklin</cp:lastModifiedBy>
  <cp:revision>40</cp:revision>
  <dcterms:created xsi:type="dcterms:W3CDTF">2022-05-24T10:25:37Z</dcterms:created>
  <dcterms:modified xsi:type="dcterms:W3CDTF">2022-05-27T10:40:53Z</dcterms:modified>
</cp:coreProperties>
</file>