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1"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66FF"/>
    <a:srgbClr val="0000FF"/>
    <a:srgbClr val="C1D1F1"/>
    <a:srgbClr val="9751CB"/>
    <a:srgbClr val="785B3C"/>
    <a:srgbClr val="FFB3B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088" autoAdjust="0"/>
    <p:restoredTop sz="94660"/>
  </p:normalViewPr>
  <p:slideViewPr>
    <p:cSldViewPr snapToGrid="0">
      <p:cViewPr varScale="1">
        <p:scale>
          <a:sx n="72" d="100"/>
          <a:sy n="72" d="100"/>
        </p:scale>
        <p:origin x="73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E9D26A8-B391-4839-AE21-12A43787B138}" type="datetimeFigureOut">
              <a:rPr lang="en-GB" smtClean="0"/>
              <a:t>27/05/2022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919A9B-7A38-49D5-A919-7968EE297189}" type="slidenum">
              <a:rPr lang="en-GB" smtClean="0"/>
              <a:t>‹#›</a:t>
            </a:fld>
            <a:endParaRPr lang="en-GB"/>
          </a:p>
        </p:txBody>
      </p:sp>
    </p:spTree>
    <p:extLst>
      <p:ext uri="{BB962C8B-B14F-4D97-AF65-F5344CB8AC3E}">
        <p14:creationId xmlns:p14="http://schemas.microsoft.com/office/powerpoint/2010/main" val="15871317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E9D26A8-B391-4839-AE21-12A43787B138}" type="datetimeFigureOut">
              <a:rPr lang="en-GB" smtClean="0"/>
              <a:t>27/05/2022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919A9B-7A38-49D5-A919-7968EE297189}" type="slidenum">
              <a:rPr lang="en-GB" smtClean="0"/>
              <a:t>‹#›</a:t>
            </a:fld>
            <a:endParaRPr lang="en-GB"/>
          </a:p>
        </p:txBody>
      </p:sp>
    </p:spTree>
    <p:extLst>
      <p:ext uri="{BB962C8B-B14F-4D97-AF65-F5344CB8AC3E}">
        <p14:creationId xmlns:p14="http://schemas.microsoft.com/office/powerpoint/2010/main" val="37187308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E9D26A8-B391-4839-AE21-12A43787B138}" type="datetimeFigureOut">
              <a:rPr lang="en-GB" smtClean="0"/>
              <a:t>27/05/2022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919A9B-7A38-49D5-A919-7968EE297189}" type="slidenum">
              <a:rPr lang="en-GB" smtClean="0"/>
              <a:t>‹#›</a:t>
            </a:fld>
            <a:endParaRPr lang="en-GB"/>
          </a:p>
        </p:txBody>
      </p:sp>
    </p:spTree>
    <p:extLst>
      <p:ext uri="{BB962C8B-B14F-4D97-AF65-F5344CB8AC3E}">
        <p14:creationId xmlns:p14="http://schemas.microsoft.com/office/powerpoint/2010/main" val="14604881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E9D26A8-B391-4839-AE21-12A43787B138}" type="datetimeFigureOut">
              <a:rPr lang="en-GB" smtClean="0"/>
              <a:t>27/05/2022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919A9B-7A38-49D5-A919-7968EE297189}" type="slidenum">
              <a:rPr lang="en-GB" smtClean="0"/>
              <a:t>‹#›</a:t>
            </a:fld>
            <a:endParaRPr lang="en-GB"/>
          </a:p>
        </p:txBody>
      </p:sp>
    </p:spTree>
    <p:extLst>
      <p:ext uri="{BB962C8B-B14F-4D97-AF65-F5344CB8AC3E}">
        <p14:creationId xmlns:p14="http://schemas.microsoft.com/office/powerpoint/2010/main" val="1058268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E9D26A8-B391-4839-AE21-12A43787B138}" type="datetimeFigureOut">
              <a:rPr lang="en-GB" smtClean="0"/>
              <a:t>27/05/2022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3919A9B-7A38-49D5-A919-7968EE297189}" type="slidenum">
              <a:rPr lang="en-GB" smtClean="0"/>
              <a:t>‹#›</a:t>
            </a:fld>
            <a:endParaRPr lang="en-GB"/>
          </a:p>
        </p:txBody>
      </p:sp>
    </p:spTree>
    <p:extLst>
      <p:ext uri="{BB962C8B-B14F-4D97-AF65-F5344CB8AC3E}">
        <p14:creationId xmlns:p14="http://schemas.microsoft.com/office/powerpoint/2010/main" val="4566857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E9D26A8-B391-4839-AE21-12A43787B138}" type="datetimeFigureOut">
              <a:rPr lang="en-GB" smtClean="0"/>
              <a:t>27/05/2022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3919A9B-7A38-49D5-A919-7968EE297189}" type="slidenum">
              <a:rPr lang="en-GB" smtClean="0"/>
              <a:t>‹#›</a:t>
            </a:fld>
            <a:endParaRPr lang="en-GB"/>
          </a:p>
        </p:txBody>
      </p:sp>
    </p:spTree>
    <p:extLst>
      <p:ext uri="{BB962C8B-B14F-4D97-AF65-F5344CB8AC3E}">
        <p14:creationId xmlns:p14="http://schemas.microsoft.com/office/powerpoint/2010/main" val="4361978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E9D26A8-B391-4839-AE21-12A43787B138}" type="datetimeFigureOut">
              <a:rPr lang="en-GB" smtClean="0"/>
              <a:t>27/05/2022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3919A9B-7A38-49D5-A919-7968EE297189}" type="slidenum">
              <a:rPr lang="en-GB" smtClean="0"/>
              <a:t>‹#›</a:t>
            </a:fld>
            <a:endParaRPr lang="en-GB"/>
          </a:p>
        </p:txBody>
      </p:sp>
    </p:spTree>
    <p:extLst>
      <p:ext uri="{BB962C8B-B14F-4D97-AF65-F5344CB8AC3E}">
        <p14:creationId xmlns:p14="http://schemas.microsoft.com/office/powerpoint/2010/main" val="6513587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E9D26A8-B391-4839-AE21-12A43787B138}" type="datetimeFigureOut">
              <a:rPr lang="en-GB" smtClean="0"/>
              <a:t>27/05/2022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919A9B-7A38-49D5-A919-7968EE297189}" type="slidenum">
              <a:rPr lang="en-GB" smtClean="0"/>
              <a:t>‹#›</a:t>
            </a:fld>
            <a:endParaRPr lang="en-GB"/>
          </a:p>
        </p:txBody>
      </p:sp>
    </p:spTree>
    <p:extLst>
      <p:ext uri="{BB962C8B-B14F-4D97-AF65-F5344CB8AC3E}">
        <p14:creationId xmlns:p14="http://schemas.microsoft.com/office/powerpoint/2010/main" val="4171347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E9D26A8-B391-4839-AE21-12A43787B138}" type="datetimeFigureOut">
              <a:rPr lang="en-GB" smtClean="0"/>
              <a:t>27/05/2022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919A9B-7A38-49D5-A919-7968EE297189}" type="slidenum">
              <a:rPr lang="en-GB" smtClean="0"/>
              <a:t>‹#›</a:t>
            </a:fld>
            <a:endParaRPr lang="en-GB"/>
          </a:p>
        </p:txBody>
      </p:sp>
    </p:spTree>
    <p:extLst>
      <p:ext uri="{BB962C8B-B14F-4D97-AF65-F5344CB8AC3E}">
        <p14:creationId xmlns:p14="http://schemas.microsoft.com/office/powerpoint/2010/main" val="27499520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E9D26A8-B391-4839-AE21-12A43787B138}" type="datetimeFigureOut">
              <a:rPr lang="en-GB" smtClean="0"/>
              <a:t>27/05/2022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919A9B-7A38-49D5-A919-7968EE297189}" type="slidenum">
              <a:rPr lang="en-GB" smtClean="0"/>
              <a:t>‹#›</a:t>
            </a:fld>
            <a:endParaRPr lang="en-GB"/>
          </a:p>
        </p:txBody>
      </p:sp>
    </p:spTree>
    <p:extLst>
      <p:ext uri="{BB962C8B-B14F-4D97-AF65-F5344CB8AC3E}">
        <p14:creationId xmlns:p14="http://schemas.microsoft.com/office/powerpoint/2010/main" val="11213980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E9D26A8-B391-4839-AE21-12A43787B138}" type="datetimeFigureOut">
              <a:rPr lang="en-GB" smtClean="0"/>
              <a:t>27/05/2022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919A9B-7A38-49D5-A919-7968EE297189}"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8307942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E9D26A8-B391-4839-AE21-12A43787B138}" type="datetimeFigureOut">
              <a:rPr lang="en-GB" smtClean="0"/>
              <a:t>27/05/2022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919A9B-7A38-49D5-A919-7968EE297189}" type="slidenum">
              <a:rPr lang="en-GB" smtClean="0"/>
              <a:t>‹#›</a:t>
            </a:fld>
            <a:endParaRPr lang="en-GB"/>
          </a:p>
        </p:txBody>
      </p:sp>
    </p:spTree>
    <p:extLst>
      <p:ext uri="{BB962C8B-B14F-4D97-AF65-F5344CB8AC3E}">
        <p14:creationId xmlns:p14="http://schemas.microsoft.com/office/powerpoint/2010/main" val="33544922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E9D26A8-B391-4839-AE21-12A43787B138}" type="datetimeFigureOut">
              <a:rPr lang="en-GB" smtClean="0"/>
              <a:t>27/05/2022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919A9B-7A38-49D5-A919-7968EE297189}"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8300474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E9D26A8-B391-4839-AE21-12A43787B138}" type="datetimeFigureOut">
              <a:rPr lang="en-GB" smtClean="0"/>
              <a:t>27/05/2022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919A9B-7A38-49D5-A919-7968EE297189}" type="slidenum">
              <a:rPr lang="en-GB" smtClean="0"/>
              <a:t>‹#›</a:t>
            </a:fld>
            <a:endParaRPr lang="en-GB"/>
          </a:p>
        </p:txBody>
      </p:sp>
    </p:spTree>
    <p:extLst>
      <p:ext uri="{BB962C8B-B14F-4D97-AF65-F5344CB8AC3E}">
        <p14:creationId xmlns:p14="http://schemas.microsoft.com/office/powerpoint/2010/main" val="11044421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E9D26A8-B391-4839-AE21-12A43787B138}" type="datetimeFigureOut">
              <a:rPr lang="en-GB" smtClean="0"/>
              <a:t>27/05/2022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919A9B-7A38-49D5-A919-7968EE297189}" type="slidenum">
              <a:rPr lang="en-GB" smtClean="0"/>
              <a:t>‹#›</a:t>
            </a:fld>
            <a:endParaRPr lang="en-GB"/>
          </a:p>
        </p:txBody>
      </p:sp>
    </p:spTree>
    <p:extLst>
      <p:ext uri="{BB962C8B-B14F-4D97-AF65-F5344CB8AC3E}">
        <p14:creationId xmlns:p14="http://schemas.microsoft.com/office/powerpoint/2010/main" val="17932914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E9D26A8-B391-4839-AE21-12A43787B138}" type="datetimeFigureOut">
              <a:rPr lang="en-GB" smtClean="0"/>
              <a:t>27/05/2022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919A9B-7A38-49D5-A919-7968EE297189}" type="slidenum">
              <a:rPr lang="en-GB" smtClean="0"/>
              <a:t>‹#›</a:t>
            </a:fld>
            <a:endParaRPr lang="en-GB"/>
          </a:p>
        </p:txBody>
      </p:sp>
    </p:spTree>
    <p:extLst>
      <p:ext uri="{BB962C8B-B14F-4D97-AF65-F5344CB8AC3E}">
        <p14:creationId xmlns:p14="http://schemas.microsoft.com/office/powerpoint/2010/main" val="15626182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E9D26A8-B391-4839-AE21-12A43787B138}" type="datetimeFigureOut">
              <a:rPr lang="en-GB" smtClean="0"/>
              <a:t>27/05/2022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3919A9B-7A38-49D5-A919-7968EE297189}" type="slidenum">
              <a:rPr lang="en-GB" smtClean="0"/>
              <a:t>‹#›</a:t>
            </a:fld>
            <a:endParaRPr lang="en-GB"/>
          </a:p>
        </p:txBody>
      </p:sp>
    </p:spTree>
    <p:extLst>
      <p:ext uri="{BB962C8B-B14F-4D97-AF65-F5344CB8AC3E}">
        <p14:creationId xmlns:p14="http://schemas.microsoft.com/office/powerpoint/2010/main" val="3912068102"/>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 id="2147483715" r:id="rId14"/>
    <p:sldLayoutId id="2147483716" r:id="rId15"/>
    <p:sldLayoutId id="214748371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hyperlink" Target="https://creativecommons.org/licenses/by-nc-sa/3.0/" TargetMode="External"/><Relationship Id="rId13" Type="http://schemas.openxmlformats.org/officeDocument/2006/relationships/image" Target="../media/image7.jpeg"/><Relationship Id="rId3" Type="http://schemas.openxmlformats.org/officeDocument/2006/relationships/hyperlink" Target="https://blog.geographydirections.com/2021/08/09/record-breaking-winter-winds-have-blown-old-arctic-sea-ice-into-the-melt-zone/" TargetMode="External"/><Relationship Id="rId7" Type="http://schemas.openxmlformats.org/officeDocument/2006/relationships/hyperlink" Target="https://www.middleeastmonitor.com/20190818-desert-tourism-in-mauritania/" TargetMode="External"/><Relationship Id="rId12" Type="http://schemas.openxmlformats.org/officeDocument/2006/relationships/hyperlink" Target="https://www.pexels.com/photo/clear-ocean-greece-mediterranean-sea-rock-409111/" TargetMode="External"/><Relationship Id="rId2" Type="http://schemas.openxmlformats.org/officeDocument/2006/relationships/image" Target="../media/image2.jpeg"/><Relationship Id="rId1" Type="http://schemas.openxmlformats.org/officeDocument/2006/relationships/slideLayout" Target="../slideLayouts/slideLayout4.xml"/><Relationship Id="rId6" Type="http://schemas.openxmlformats.org/officeDocument/2006/relationships/image" Target="../media/image4.jpeg"/><Relationship Id="rId11" Type="http://schemas.openxmlformats.org/officeDocument/2006/relationships/image" Target="../media/image6.jpeg"/><Relationship Id="rId5" Type="http://schemas.openxmlformats.org/officeDocument/2006/relationships/hyperlink" Target="https://pxhere.com/en/photo/1546517" TargetMode="External"/><Relationship Id="rId10" Type="http://schemas.openxmlformats.org/officeDocument/2006/relationships/hyperlink" Target="https://www.publicdomainpictures.net/en/view-image.php?image=147290&amp;picture=tropical-beach" TargetMode="External"/><Relationship Id="rId4" Type="http://schemas.openxmlformats.org/officeDocument/2006/relationships/image" Target="../media/image3.jpeg"/><Relationship Id="rId9" Type="http://schemas.openxmlformats.org/officeDocument/2006/relationships/image" Target="../media/image5.jpeg"/><Relationship Id="rId14" Type="http://schemas.openxmlformats.org/officeDocument/2006/relationships/hyperlink" Target="https://www.goodfreephotos.com/united-states/wyoming/grand-teton-national-park/blank-face-of-a-mountain.jpg.php"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5.xml"/><Relationship Id="rId5" Type="http://schemas.openxmlformats.org/officeDocument/2006/relationships/image" Target="../media/image13.jpeg"/><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5.xml"/><Relationship Id="rId5" Type="http://schemas.openxmlformats.org/officeDocument/2006/relationships/image" Target="../media/image17.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hyperlink" Target="https://www.pexels.com/photo/red-flowers-1038011/" TargetMode="External"/><Relationship Id="rId2" Type="http://schemas.openxmlformats.org/officeDocument/2006/relationships/image" Target="../media/image18.jpeg"/><Relationship Id="rId1" Type="http://schemas.openxmlformats.org/officeDocument/2006/relationships/slideLayout" Target="../slideLayouts/slideLayout5.xml"/><Relationship Id="rId6" Type="http://schemas.openxmlformats.org/officeDocument/2006/relationships/image" Target="../media/image21.jpeg"/><Relationship Id="rId5" Type="http://schemas.openxmlformats.org/officeDocument/2006/relationships/hyperlink" Target="https://www.publicdomainpictures.net/view-image.php?image=38073&amp;picture=yellow-tulip-flower" TargetMode="External"/><Relationship Id="rId4" Type="http://schemas.openxmlformats.org/officeDocument/2006/relationships/image" Target="../media/image20.jpeg"/></Relationships>
</file>

<file path=ppt/slides/_rels/slide8.xml.rels><?xml version="1.0" encoding="UTF-8" standalone="yes"?>
<Relationships xmlns="http://schemas.openxmlformats.org/package/2006/relationships"><Relationship Id="rId3" Type="http://schemas.openxmlformats.org/officeDocument/2006/relationships/hyperlink" Target="https://www.publicdomainpictures.net/view-image.php?image=82392&amp;picture=tractor-bulldozer" TargetMode="External"/><Relationship Id="rId2" Type="http://schemas.openxmlformats.org/officeDocument/2006/relationships/image" Target="../media/image22.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1" name="Group 57">
            <a:extLst>
              <a:ext uri="{FF2B5EF4-FFF2-40B4-BE49-F238E27FC236}">
                <a16:creationId xmlns:a16="http://schemas.microsoft.com/office/drawing/2014/main" id="{88C9B83F-64CD-41C1-925F-A08801FFD0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59" name="Straight Connector 58">
              <a:extLst>
                <a:ext uri="{FF2B5EF4-FFF2-40B4-BE49-F238E27FC236}">
                  <a16:creationId xmlns:a16="http://schemas.microsoft.com/office/drawing/2014/main" id="{E1655065-0BD7-4422-BEC0-4401E99809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60" name="Straight Connector 59">
              <a:extLst>
                <a:ext uri="{FF2B5EF4-FFF2-40B4-BE49-F238E27FC236}">
                  <a16:creationId xmlns:a16="http://schemas.microsoft.com/office/drawing/2014/main" id="{4DDD90AC-ABEC-4A76-9C9C-AD0A5F8FC7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61" name="Rectangle 23">
              <a:extLst>
                <a:ext uri="{FF2B5EF4-FFF2-40B4-BE49-F238E27FC236}">
                  <a16:creationId xmlns:a16="http://schemas.microsoft.com/office/drawing/2014/main" id="{21A8AFEF-EC50-4C0B-9C64-814B76C820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2" name="Rectangle 25">
              <a:extLst>
                <a:ext uri="{FF2B5EF4-FFF2-40B4-BE49-F238E27FC236}">
                  <a16:creationId xmlns:a16="http://schemas.microsoft.com/office/drawing/2014/main" id="{CAFAA800-E117-4357-84E4-56B63EA03E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3" name="Isosceles Triangle 62">
              <a:extLst>
                <a:ext uri="{FF2B5EF4-FFF2-40B4-BE49-F238E27FC236}">
                  <a16:creationId xmlns:a16="http://schemas.microsoft.com/office/drawing/2014/main" id="{8DDFC9F4-3B45-402D-8AD7-60B3F08ED7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64" name="Rectangle 27">
              <a:extLst>
                <a:ext uri="{FF2B5EF4-FFF2-40B4-BE49-F238E27FC236}">
                  <a16:creationId xmlns:a16="http://schemas.microsoft.com/office/drawing/2014/main" id="{F26A0854-FBE4-4587-B349-06BE192BD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5" name="Rectangle 28">
              <a:extLst>
                <a:ext uri="{FF2B5EF4-FFF2-40B4-BE49-F238E27FC236}">
                  <a16:creationId xmlns:a16="http://schemas.microsoft.com/office/drawing/2014/main" id="{54A9C4C6-FF7D-470E-BFCA-CE4F60A1F0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6" name="Rectangle 29">
              <a:extLst>
                <a:ext uri="{FF2B5EF4-FFF2-40B4-BE49-F238E27FC236}">
                  <a16:creationId xmlns:a16="http://schemas.microsoft.com/office/drawing/2014/main" id="{B1721EA8-4871-45D4-B78F-AE805A3004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67" name="Isosceles Triangle 66">
              <a:extLst>
                <a:ext uri="{FF2B5EF4-FFF2-40B4-BE49-F238E27FC236}">
                  <a16:creationId xmlns:a16="http://schemas.microsoft.com/office/drawing/2014/main" id="{E5763971-E3A3-45C6-9BA8-2E032C7A55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8" name="Isosceles Triangle 67">
              <a:extLst>
                <a:ext uri="{FF2B5EF4-FFF2-40B4-BE49-F238E27FC236}">
                  <a16:creationId xmlns:a16="http://schemas.microsoft.com/office/drawing/2014/main" id="{32752E94-0E01-4AF5-A43A-F2FAD8737C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pic>
        <p:nvPicPr>
          <p:cNvPr id="4" name="Content Placeholder 3">
            <a:extLst>
              <a:ext uri="{FF2B5EF4-FFF2-40B4-BE49-F238E27FC236}">
                <a16:creationId xmlns:a16="http://schemas.microsoft.com/office/drawing/2014/main" id="{09B38B17-B162-279F-2380-375A74876BD2}"/>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3867A9D9-F3D5-A59F-898E-1C42B56B1C7C}"/>
              </a:ext>
            </a:extLst>
          </p:cNvPr>
          <p:cNvSpPr>
            <a:spLocks noGrp="1"/>
          </p:cNvSpPr>
          <p:nvPr>
            <p:ph type="title"/>
          </p:nvPr>
        </p:nvSpPr>
        <p:spPr>
          <a:xfrm>
            <a:off x="879108" y="874643"/>
            <a:ext cx="4183221" cy="4373218"/>
          </a:xfrm>
        </p:spPr>
        <p:txBody>
          <a:bodyPr vert="horz" lIns="91440" tIns="45720" rIns="91440" bIns="45720" rtlCol="0" anchor="b">
            <a:normAutofit/>
          </a:bodyPr>
          <a:lstStyle/>
          <a:p>
            <a:pPr algn="r"/>
            <a:r>
              <a:rPr lang="en-US" sz="4800" b="1" i="1" u="sng" dirty="0"/>
              <a:t>Sow, grow and farm</a:t>
            </a:r>
            <a:r>
              <a:rPr lang="en-US" sz="4800" dirty="0"/>
              <a:t>.</a:t>
            </a:r>
            <a:br>
              <a:rPr lang="en-US" sz="4800" dirty="0"/>
            </a:br>
            <a:br>
              <a:rPr lang="en-US" sz="4800" dirty="0"/>
            </a:br>
            <a:br>
              <a:rPr lang="en-US" sz="4800" dirty="0"/>
            </a:br>
            <a:r>
              <a:rPr lang="en-US" sz="3100" dirty="0"/>
              <a:t>By Isabella and Shelby</a:t>
            </a:r>
          </a:p>
        </p:txBody>
      </p:sp>
      <p:cxnSp>
        <p:nvCxnSpPr>
          <p:cNvPr id="70" name="Straight Connector 69">
            <a:extLst>
              <a:ext uri="{FF2B5EF4-FFF2-40B4-BE49-F238E27FC236}">
                <a16:creationId xmlns:a16="http://schemas.microsoft.com/office/drawing/2014/main" id="{A57C1A16-B8AB-4D99-A195-A38F556A648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72" name="Straight Connector 71">
            <a:extLst>
              <a:ext uri="{FF2B5EF4-FFF2-40B4-BE49-F238E27FC236}">
                <a16:creationId xmlns:a16="http://schemas.microsoft.com/office/drawing/2014/main" id="{F8A9B20B-D1DD-4573-B5EC-55802951923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74" name="Rectangle 23">
            <a:extLst>
              <a:ext uri="{FF2B5EF4-FFF2-40B4-BE49-F238E27FC236}">
                <a16:creationId xmlns:a16="http://schemas.microsoft.com/office/drawing/2014/main" id="{66D61E08-70C3-48D8-BEA0-787111DC30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6" name="Rectangle 25">
            <a:extLst>
              <a:ext uri="{FF2B5EF4-FFF2-40B4-BE49-F238E27FC236}">
                <a16:creationId xmlns:a16="http://schemas.microsoft.com/office/drawing/2014/main" id="{FC55298F-0AE5-478E-AD2B-03C2614C58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8" name="Isosceles Triangle 24">
            <a:extLst>
              <a:ext uri="{FF2B5EF4-FFF2-40B4-BE49-F238E27FC236}">
                <a16:creationId xmlns:a16="http://schemas.microsoft.com/office/drawing/2014/main" id="{C180E4EA-0B63-4779-A895-7E90E71088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80" name="Rectangle 27">
            <a:extLst>
              <a:ext uri="{FF2B5EF4-FFF2-40B4-BE49-F238E27FC236}">
                <a16:creationId xmlns:a16="http://schemas.microsoft.com/office/drawing/2014/main" id="{CEE01D9D-3DE8-4EED-B0D3-8F3C79CC76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82" name="Rectangle 28">
            <a:extLst>
              <a:ext uri="{FF2B5EF4-FFF2-40B4-BE49-F238E27FC236}">
                <a16:creationId xmlns:a16="http://schemas.microsoft.com/office/drawing/2014/main" id="{89AF5CE9-607F-43F4-8983-DCD6DA4051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4" name="Rectangle 29">
            <a:extLst>
              <a:ext uri="{FF2B5EF4-FFF2-40B4-BE49-F238E27FC236}">
                <a16:creationId xmlns:a16="http://schemas.microsoft.com/office/drawing/2014/main" id="{6EEA2DBD-9E1E-4521-8C01-F32AD18A8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86" name="Isosceles Triangle 29">
            <a:extLst>
              <a:ext uri="{FF2B5EF4-FFF2-40B4-BE49-F238E27FC236}">
                <a16:creationId xmlns:a16="http://schemas.microsoft.com/office/drawing/2014/main" id="{15BBD2C1-BA9B-46A9-A27A-33498B1692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344438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C6CCC2-FBD0-F9F5-16B9-C16BB578F595}"/>
              </a:ext>
            </a:extLst>
          </p:cNvPr>
          <p:cNvSpPr>
            <a:spLocks noGrp="1"/>
          </p:cNvSpPr>
          <p:nvPr>
            <p:ph type="title"/>
          </p:nvPr>
        </p:nvSpPr>
        <p:spPr>
          <a:xfrm>
            <a:off x="1631491" y="617417"/>
            <a:ext cx="8596668" cy="1320800"/>
          </a:xfrm>
        </p:spPr>
        <p:txBody>
          <a:bodyPr>
            <a:normAutofit/>
          </a:bodyPr>
          <a:lstStyle/>
          <a:p>
            <a:pPr algn="ctr"/>
            <a:r>
              <a:rPr lang="en-GB" sz="4400" b="1" i="1" u="sng" dirty="0">
                <a:solidFill>
                  <a:schemeClr val="tx2">
                    <a:lumMod val="60000"/>
                    <a:lumOff val="40000"/>
                  </a:schemeClr>
                </a:solidFill>
              </a:rPr>
              <a:t>CLIMATE ZONES</a:t>
            </a:r>
          </a:p>
        </p:txBody>
      </p:sp>
      <p:sp>
        <p:nvSpPr>
          <p:cNvPr id="3" name="Content Placeholder 2">
            <a:extLst>
              <a:ext uri="{FF2B5EF4-FFF2-40B4-BE49-F238E27FC236}">
                <a16:creationId xmlns:a16="http://schemas.microsoft.com/office/drawing/2014/main" id="{FA6FF3FE-20E7-1A1D-5036-2AD2FDCA2969}"/>
              </a:ext>
            </a:extLst>
          </p:cNvPr>
          <p:cNvSpPr>
            <a:spLocks noGrp="1"/>
          </p:cNvSpPr>
          <p:nvPr>
            <p:ph sz="half" idx="1"/>
          </p:nvPr>
        </p:nvSpPr>
        <p:spPr>
          <a:xfrm>
            <a:off x="4068416" y="2238842"/>
            <a:ext cx="4691270" cy="2490924"/>
          </a:xfrm>
        </p:spPr>
        <p:txBody>
          <a:bodyPr>
            <a:normAutofit/>
          </a:bodyPr>
          <a:lstStyle/>
          <a:p>
            <a:pPr marL="0" indent="0">
              <a:buNone/>
            </a:pPr>
            <a:r>
              <a:rPr lang="en-GB" b="1" dirty="0">
                <a:solidFill>
                  <a:schemeClr val="tx2">
                    <a:lumMod val="60000"/>
                    <a:lumOff val="40000"/>
                  </a:schemeClr>
                </a:solidFill>
                <a:latin typeface="Bahnschrift Light" panose="020B0502040204020203" pitchFamily="34" charset="0"/>
              </a:rPr>
              <a:t>Climate zones are areas of land of  which have different climates depending on the zone. The climate zones are polar, temperate, Mediterranean, desert and tropical</a:t>
            </a:r>
          </a:p>
          <a:p>
            <a:pPr marL="0" indent="0">
              <a:buNone/>
            </a:pPr>
            <a:r>
              <a:rPr lang="en-GB" b="1" dirty="0">
                <a:solidFill>
                  <a:schemeClr val="tx2">
                    <a:lumMod val="60000"/>
                    <a:lumOff val="40000"/>
                  </a:schemeClr>
                </a:solidFill>
                <a:latin typeface="Bahnschrift Light" panose="020B0502040204020203" pitchFamily="34" charset="0"/>
              </a:rPr>
              <a:t>There is also a mountain zone but it isn’t counted as a zone as the climate changes as you scale the mountain.</a:t>
            </a:r>
          </a:p>
          <a:p>
            <a:pPr marL="0" indent="0">
              <a:buNone/>
            </a:pPr>
            <a:endParaRPr lang="en-GB" dirty="0">
              <a:solidFill>
                <a:schemeClr val="tx2">
                  <a:lumMod val="60000"/>
                  <a:lumOff val="40000"/>
                </a:schemeClr>
              </a:solidFill>
            </a:endParaRPr>
          </a:p>
        </p:txBody>
      </p:sp>
      <p:pic>
        <p:nvPicPr>
          <p:cNvPr id="6" name="Content Placeholder 5">
            <a:extLst>
              <a:ext uri="{FF2B5EF4-FFF2-40B4-BE49-F238E27FC236}">
                <a16:creationId xmlns:a16="http://schemas.microsoft.com/office/drawing/2014/main" id="{EE3B0A26-D261-043D-6878-24A442BE90B0}"/>
              </a:ext>
            </a:extLst>
          </p:cNvPr>
          <p:cNvPicPr>
            <a:picLocks noGrp="1" noChangeAspect="1"/>
          </p:cNvPicPr>
          <p:nvPr>
            <p:ph sz="half" idx="2"/>
          </p:nvPr>
        </p:nvPicPr>
        <p:blipFill>
          <a:blip r:embed="rId2" cstate="email">
            <a:extLst>
              <a:ext uri="{28A0092B-C50C-407E-A947-70E740481C1C}">
                <a14:useLocalDpi xmlns:a14="http://schemas.microsoft.com/office/drawing/2010/main"/>
              </a:ext>
              <a:ext uri="{837473B0-CC2E-450A-ABE3-18F120FF3D39}">
                <a1611:picAttrSrcUrl xmlns:a1611="http://schemas.microsoft.com/office/drawing/2016/11/main" r:id="rId3"/>
              </a:ext>
            </a:extLst>
          </a:blip>
          <a:stretch>
            <a:fillRect/>
          </a:stretch>
        </p:blipFill>
        <p:spPr>
          <a:xfrm>
            <a:off x="8182" y="2127423"/>
            <a:ext cx="2702996" cy="2351481"/>
          </a:xfrm>
        </p:spPr>
      </p:pic>
      <p:pic>
        <p:nvPicPr>
          <p:cNvPr id="9" name="Picture 8">
            <a:extLst>
              <a:ext uri="{FF2B5EF4-FFF2-40B4-BE49-F238E27FC236}">
                <a16:creationId xmlns:a16="http://schemas.microsoft.com/office/drawing/2014/main" id="{093CB948-67B6-501D-9E5B-77BA9C57A8BE}"/>
              </a:ext>
            </a:extLst>
          </p:cNvPr>
          <p:cNvPicPr>
            <a:picLocks noChangeAspect="1"/>
          </p:cNvPicPr>
          <p:nvPr/>
        </p:nvPicPr>
        <p:blipFill>
          <a:blip r:embed="rId4" cstate="email">
            <a:extLst>
              <a:ext uri="{28A0092B-C50C-407E-A947-70E740481C1C}">
                <a14:useLocalDpi xmlns:a14="http://schemas.microsoft.com/office/drawing/2010/main"/>
              </a:ext>
              <a:ext uri="{837473B0-CC2E-450A-ABE3-18F120FF3D39}">
                <a1611:picAttrSrcUrl xmlns:a1611="http://schemas.microsoft.com/office/drawing/2016/11/main" r:id="rId5"/>
              </a:ext>
            </a:extLst>
          </a:blip>
          <a:stretch>
            <a:fillRect/>
          </a:stretch>
        </p:blipFill>
        <p:spPr>
          <a:xfrm>
            <a:off x="9489003" y="2500357"/>
            <a:ext cx="2785928" cy="1857285"/>
          </a:xfrm>
          <a:prstGeom prst="rect">
            <a:avLst/>
          </a:prstGeom>
        </p:spPr>
      </p:pic>
      <p:pic>
        <p:nvPicPr>
          <p:cNvPr id="11" name="Picture 10" descr="A person standing next to a couple camels&#10;&#10;Description automatically generated with low confidence">
            <a:extLst>
              <a:ext uri="{FF2B5EF4-FFF2-40B4-BE49-F238E27FC236}">
                <a16:creationId xmlns:a16="http://schemas.microsoft.com/office/drawing/2014/main" id="{CF16B57C-5B78-59CD-3D68-CADC6EEB31A8}"/>
              </a:ext>
            </a:extLst>
          </p:cNvPr>
          <p:cNvPicPr>
            <a:picLocks noChangeAspect="1"/>
          </p:cNvPicPr>
          <p:nvPr/>
        </p:nvPicPr>
        <p:blipFill>
          <a:blip r:embed="rId6" cstate="email">
            <a:extLst>
              <a:ext uri="{28A0092B-C50C-407E-A947-70E740481C1C}">
                <a14:useLocalDpi xmlns:a14="http://schemas.microsoft.com/office/drawing/2010/main"/>
              </a:ext>
              <a:ext uri="{837473B0-CC2E-450A-ABE3-18F120FF3D39}">
                <a1611:picAttrSrcUrl xmlns:a1611="http://schemas.microsoft.com/office/drawing/2016/11/main" r:id="rId7"/>
              </a:ext>
            </a:extLst>
          </a:blip>
          <a:stretch>
            <a:fillRect/>
          </a:stretch>
        </p:blipFill>
        <p:spPr>
          <a:xfrm>
            <a:off x="9489003" y="-14165"/>
            <a:ext cx="2702997" cy="1801998"/>
          </a:xfrm>
          <a:prstGeom prst="rect">
            <a:avLst/>
          </a:prstGeom>
        </p:spPr>
      </p:pic>
      <p:sp>
        <p:nvSpPr>
          <p:cNvPr id="12" name="TextBox 11">
            <a:extLst>
              <a:ext uri="{FF2B5EF4-FFF2-40B4-BE49-F238E27FC236}">
                <a16:creationId xmlns:a16="http://schemas.microsoft.com/office/drawing/2014/main" id="{B33B4648-4F3D-5C7C-914C-245A32AC6967}"/>
              </a:ext>
            </a:extLst>
          </p:cNvPr>
          <p:cNvSpPr txBox="1"/>
          <p:nvPr/>
        </p:nvSpPr>
        <p:spPr>
          <a:xfrm>
            <a:off x="952500" y="6858000"/>
            <a:ext cx="10287000" cy="230832"/>
          </a:xfrm>
          <a:prstGeom prst="rect">
            <a:avLst/>
          </a:prstGeom>
          <a:noFill/>
        </p:spPr>
        <p:txBody>
          <a:bodyPr wrap="square" rtlCol="0">
            <a:spAutoFit/>
          </a:bodyPr>
          <a:lstStyle/>
          <a:p>
            <a:r>
              <a:rPr lang="en-GB" sz="900">
                <a:hlinkClick r:id="rId7" tooltip="https://www.middleeastmonitor.com/20190818-desert-tourism-in-mauritania/"/>
              </a:rPr>
              <a:t>This Photo</a:t>
            </a:r>
            <a:r>
              <a:rPr lang="en-GB" sz="900"/>
              <a:t> by Unknown Author is licensed under </a:t>
            </a:r>
            <a:r>
              <a:rPr lang="en-GB" sz="900">
                <a:hlinkClick r:id="rId8" tooltip="https://creativecommons.org/licenses/by-nc-sa/3.0/"/>
              </a:rPr>
              <a:t>CC BY-SA-NC</a:t>
            </a:r>
            <a:endParaRPr lang="en-GB" sz="900"/>
          </a:p>
        </p:txBody>
      </p:sp>
      <p:pic>
        <p:nvPicPr>
          <p:cNvPr id="14" name="Picture 13">
            <a:extLst>
              <a:ext uri="{FF2B5EF4-FFF2-40B4-BE49-F238E27FC236}">
                <a16:creationId xmlns:a16="http://schemas.microsoft.com/office/drawing/2014/main" id="{E4897C3B-808A-D250-140D-091768F2932E}"/>
              </a:ext>
            </a:extLst>
          </p:cNvPr>
          <p:cNvPicPr>
            <a:picLocks noChangeAspect="1"/>
          </p:cNvPicPr>
          <p:nvPr/>
        </p:nvPicPr>
        <p:blipFill>
          <a:blip r:embed="rId9" cstate="email">
            <a:extLst>
              <a:ext uri="{28A0092B-C50C-407E-A947-70E740481C1C}">
                <a14:useLocalDpi xmlns:a14="http://schemas.microsoft.com/office/drawing/2010/main"/>
              </a:ext>
              <a:ext uri="{837473B0-CC2E-450A-ABE3-18F120FF3D39}">
                <a1611:picAttrSrcUrl xmlns:a1611="http://schemas.microsoft.com/office/drawing/2016/11/main" r:id="rId10"/>
              </a:ext>
            </a:extLst>
          </a:blip>
          <a:stretch>
            <a:fillRect/>
          </a:stretch>
        </p:blipFill>
        <p:spPr>
          <a:xfrm>
            <a:off x="9397890" y="5092456"/>
            <a:ext cx="2785928" cy="1838422"/>
          </a:xfrm>
          <a:prstGeom prst="rect">
            <a:avLst/>
          </a:prstGeom>
        </p:spPr>
      </p:pic>
      <p:pic>
        <p:nvPicPr>
          <p:cNvPr id="16" name="Picture 15" descr="A boat in the water&#10;&#10;Description automatically generated with medium confidence">
            <a:extLst>
              <a:ext uri="{FF2B5EF4-FFF2-40B4-BE49-F238E27FC236}">
                <a16:creationId xmlns:a16="http://schemas.microsoft.com/office/drawing/2014/main" id="{E9A93736-67D6-B5F3-0101-E2C8BD1B9012}"/>
              </a:ext>
            </a:extLst>
          </p:cNvPr>
          <p:cNvPicPr>
            <a:picLocks noChangeAspect="1"/>
          </p:cNvPicPr>
          <p:nvPr/>
        </p:nvPicPr>
        <p:blipFill>
          <a:blip r:embed="rId11" cstate="email">
            <a:extLst>
              <a:ext uri="{28A0092B-C50C-407E-A947-70E740481C1C}">
                <a14:useLocalDpi xmlns:a14="http://schemas.microsoft.com/office/drawing/2010/main"/>
              </a:ext>
              <a:ext uri="{837473B0-CC2E-450A-ABE3-18F120FF3D39}">
                <a1611:picAttrSrcUrl xmlns:a1611="http://schemas.microsoft.com/office/drawing/2016/11/main" r:id="rId12"/>
              </a:ext>
            </a:extLst>
          </a:blip>
          <a:stretch>
            <a:fillRect/>
          </a:stretch>
        </p:blipFill>
        <p:spPr>
          <a:xfrm>
            <a:off x="8182" y="4991001"/>
            <a:ext cx="2909816" cy="1939877"/>
          </a:xfrm>
          <a:prstGeom prst="rect">
            <a:avLst/>
          </a:prstGeom>
        </p:spPr>
      </p:pic>
      <p:pic>
        <p:nvPicPr>
          <p:cNvPr id="18" name="Picture 17" descr="A mountain with snow&#10;&#10;Description automatically generated with low confidence">
            <a:extLst>
              <a:ext uri="{FF2B5EF4-FFF2-40B4-BE49-F238E27FC236}">
                <a16:creationId xmlns:a16="http://schemas.microsoft.com/office/drawing/2014/main" id="{A507EC9F-48A3-BD8B-B810-97E7743A56C3}"/>
              </a:ext>
            </a:extLst>
          </p:cNvPr>
          <p:cNvPicPr>
            <a:picLocks noChangeAspect="1"/>
          </p:cNvPicPr>
          <p:nvPr/>
        </p:nvPicPr>
        <p:blipFill>
          <a:blip r:embed="rId13" cstate="email">
            <a:extLst>
              <a:ext uri="{28A0092B-C50C-407E-A947-70E740481C1C}">
                <a14:useLocalDpi xmlns:a14="http://schemas.microsoft.com/office/drawing/2010/main"/>
              </a:ext>
              <a:ext uri="{837473B0-CC2E-450A-ABE3-18F120FF3D39}">
                <a1611:picAttrSrcUrl xmlns:a1611="http://schemas.microsoft.com/office/drawing/2016/11/main" r:id="rId14"/>
              </a:ext>
            </a:extLst>
          </a:blip>
          <a:stretch>
            <a:fillRect/>
          </a:stretch>
        </p:blipFill>
        <p:spPr>
          <a:xfrm>
            <a:off x="8182" y="-165685"/>
            <a:ext cx="2909816" cy="1942457"/>
          </a:xfrm>
          <a:prstGeom prst="rect">
            <a:avLst/>
          </a:prstGeom>
        </p:spPr>
      </p:pic>
    </p:spTree>
    <p:extLst>
      <p:ext uri="{BB962C8B-B14F-4D97-AF65-F5344CB8AC3E}">
        <p14:creationId xmlns:p14="http://schemas.microsoft.com/office/powerpoint/2010/main" val="2332498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5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500"/>
                                        <p:tgtEl>
                                          <p:spTgt spid="11"/>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500"/>
                                        <p:tgtEl>
                                          <p:spTgt spid="9"/>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10BE40E3-5550-4CDD-B4FD-387C33EBF1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71A6B738-E50C-4653-B343-B9D6A5EA277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498768D6-B28C-40A3-B381-39306F5816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B27C15B9-7795-4321-AB30-DF1DEF65C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25">
              <a:extLst>
                <a:ext uri="{FF2B5EF4-FFF2-40B4-BE49-F238E27FC236}">
                  <a16:creationId xmlns:a16="http://schemas.microsoft.com/office/drawing/2014/main" id="{578EC957-1F3F-4C00-B023-C8725C217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Isosceles Triangle 14">
              <a:extLst>
                <a:ext uri="{FF2B5EF4-FFF2-40B4-BE49-F238E27FC236}">
                  <a16:creationId xmlns:a16="http://schemas.microsoft.com/office/drawing/2014/main" id="{3D642632-BBD5-46D6-A91D-9B2BF68219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7">
              <a:extLst>
                <a:ext uri="{FF2B5EF4-FFF2-40B4-BE49-F238E27FC236}">
                  <a16:creationId xmlns:a16="http://schemas.microsoft.com/office/drawing/2014/main" id="{BF9D518D-AFF5-4DE2-AEE2-0EC15479A9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8">
              <a:extLst>
                <a:ext uri="{FF2B5EF4-FFF2-40B4-BE49-F238E27FC236}">
                  <a16:creationId xmlns:a16="http://schemas.microsoft.com/office/drawing/2014/main" id="{14EF979B-B00D-460C-BD56-7EEAFB7E0F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9">
              <a:extLst>
                <a:ext uri="{FF2B5EF4-FFF2-40B4-BE49-F238E27FC236}">
                  <a16:creationId xmlns:a16="http://schemas.microsoft.com/office/drawing/2014/main" id="{3E40F9A1-6B82-400F-9397-26D1D36F1F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2EF7DDF1-FF86-4CA4-B08B-8939557EBD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Isosceles Triangle 19">
              <a:extLst>
                <a:ext uri="{FF2B5EF4-FFF2-40B4-BE49-F238E27FC236}">
                  <a16:creationId xmlns:a16="http://schemas.microsoft.com/office/drawing/2014/main" id="{6D7C1F89-72B2-4FDC-B9E2-04F52D5C5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pic>
        <p:nvPicPr>
          <p:cNvPr id="5" name="Content Placeholder 4">
            <a:extLst>
              <a:ext uri="{FF2B5EF4-FFF2-40B4-BE49-F238E27FC236}">
                <a16:creationId xmlns:a16="http://schemas.microsoft.com/office/drawing/2014/main" id="{4F067462-6DF9-4AE9-8E0A-45D119CCDB79}"/>
              </a:ext>
            </a:extLst>
          </p:cNvPr>
          <p:cNvPicPr>
            <a:picLocks noGrp="1" noChangeAspect="1"/>
          </p:cNvPicPr>
          <p:nvPr>
            <p:ph sz="half" idx="2"/>
          </p:nvPr>
        </p:nvPicPr>
        <p:blipFill rotWithShape="1">
          <a:blip r:embed="rId2" cstate="email">
            <a:extLst>
              <a:ext uri="{28A0092B-C50C-407E-A947-70E740481C1C}">
                <a14:useLocalDpi xmlns:a14="http://schemas.microsoft.com/office/drawing/2010/main"/>
              </a:ext>
            </a:extLst>
          </a:blip>
          <a:srcRect r="-2"/>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5C9465EE-E26B-BF77-6341-3A228DAA0058}"/>
              </a:ext>
            </a:extLst>
          </p:cNvPr>
          <p:cNvSpPr>
            <a:spLocks noGrp="1"/>
          </p:cNvSpPr>
          <p:nvPr>
            <p:ph type="title"/>
          </p:nvPr>
        </p:nvSpPr>
        <p:spPr>
          <a:xfrm>
            <a:off x="677333" y="609600"/>
            <a:ext cx="3851123" cy="1320800"/>
          </a:xfrm>
        </p:spPr>
        <p:txBody>
          <a:bodyPr vert="horz" lIns="91440" tIns="45720" rIns="91440" bIns="45720" rtlCol="0" anchor="t">
            <a:normAutofit/>
          </a:bodyPr>
          <a:lstStyle/>
          <a:p>
            <a:r>
              <a:rPr lang="en-US" b="1" i="1" u="sng" dirty="0"/>
              <a:t>Fair trade</a:t>
            </a:r>
          </a:p>
        </p:txBody>
      </p:sp>
      <p:sp>
        <p:nvSpPr>
          <p:cNvPr id="3" name="Content Placeholder 2">
            <a:extLst>
              <a:ext uri="{FF2B5EF4-FFF2-40B4-BE49-F238E27FC236}">
                <a16:creationId xmlns:a16="http://schemas.microsoft.com/office/drawing/2014/main" id="{1CEAB335-32AF-51A0-2C68-010C1C5AF78B}"/>
              </a:ext>
            </a:extLst>
          </p:cNvPr>
          <p:cNvSpPr>
            <a:spLocks noGrp="1"/>
          </p:cNvSpPr>
          <p:nvPr>
            <p:ph sz="half" idx="1"/>
          </p:nvPr>
        </p:nvSpPr>
        <p:spPr>
          <a:xfrm>
            <a:off x="342220" y="1270000"/>
            <a:ext cx="3512328" cy="3766234"/>
          </a:xfrm>
        </p:spPr>
        <p:txBody>
          <a:bodyPr vert="horz" lIns="91440" tIns="45720" rIns="91440" bIns="45720" rtlCol="0">
            <a:noAutofit/>
          </a:bodyPr>
          <a:lstStyle/>
          <a:p>
            <a:pPr marL="0" indent="0">
              <a:lnSpc>
                <a:spcPct val="90000"/>
              </a:lnSpc>
              <a:buNone/>
            </a:pPr>
            <a:r>
              <a:rPr lang="en-US" sz="2000" dirty="0">
                <a:solidFill>
                  <a:srgbClr val="0070C0"/>
                </a:solidFill>
                <a:latin typeface="Bahnschrift" panose="020B0502040204020203" pitchFamily="34" charset="0"/>
              </a:rPr>
              <a:t>Fair trade is a method of </a:t>
            </a:r>
            <a:r>
              <a:rPr lang="en-US" sz="2000" dirty="0">
                <a:solidFill>
                  <a:schemeClr val="accent2"/>
                </a:solidFill>
                <a:latin typeface="Bahnschrift" panose="020B0502040204020203" pitchFamily="34" charset="0"/>
              </a:rPr>
              <a:t>buying and selling goods </a:t>
            </a:r>
            <a:r>
              <a:rPr lang="en-US" sz="2000" dirty="0">
                <a:solidFill>
                  <a:srgbClr val="0070C0"/>
                </a:solidFill>
                <a:latin typeface="Bahnschrift" panose="020B0502040204020203" pitchFamily="34" charset="0"/>
              </a:rPr>
              <a:t>that ensures the people </a:t>
            </a:r>
            <a:r>
              <a:rPr lang="en-US" sz="2000" dirty="0">
                <a:solidFill>
                  <a:schemeClr val="accent2"/>
                </a:solidFill>
                <a:latin typeface="Bahnschrift" panose="020B0502040204020203" pitchFamily="34" charset="0"/>
              </a:rPr>
              <a:t>who produce them</a:t>
            </a:r>
            <a:r>
              <a:rPr lang="en-US" sz="2000" dirty="0">
                <a:latin typeface="Bahnschrift" panose="020B0502040204020203" pitchFamily="34" charset="0"/>
              </a:rPr>
              <a:t> </a:t>
            </a:r>
            <a:r>
              <a:rPr lang="en-US" sz="2000" dirty="0">
                <a:solidFill>
                  <a:srgbClr val="0070C0"/>
                </a:solidFill>
                <a:latin typeface="Bahnschrift" panose="020B0502040204020203" pitchFamily="34" charset="0"/>
              </a:rPr>
              <a:t>receive a fair price. </a:t>
            </a:r>
          </a:p>
          <a:p>
            <a:pPr marL="0" indent="0">
              <a:lnSpc>
                <a:spcPct val="90000"/>
              </a:lnSpc>
              <a:buNone/>
            </a:pPr>
            <a:r>
              <a:rPr lang="en-US" sz="2000" dirty="0">
                <a:solidFill>
                  <a:schemeClr val="accent2"/>
                </a:solidFill>
                <a:latin typeface="Bahnschrift" panose="020B0502040204020203" pitchFamily="34" charset="0"/>
              </a:rPr>
              <a:t>Fair trade was introduced </a:t>
            </a:r>
            <a:r>
              <a:rPr lang="en-US" sz="2000" dirty="0">
                <a:solidFill>
                  <a:srgbClr val="0070C0"/>
                </a:solidFill>
                <a:latin typeface="Bahnschrift" panose="020B0502040204020203" pitchFamily="34" charset="0"/>
              </a:rPr>
              <a:t>in 1994 as a way to </a:t>
            </a:r>
            <a:r>
              <a:rPr lang="en-US" sz="2000" dirty="0">
                <a:solidFill>
                  <a:schemeClr val="accent2"/>
                </a:solidFill>
                <a:latin typeface="Bahnschrift" panose="020B0502040204020203" pitchFamily="34" charset="0"/>
              </a:rPr>
              <a:t>ensure that all produce </a:t>
            </a:r>
            <a:r>
              <a:rPr lang="en-US" sz="2000" dirty="0">
                <a:solidFill>
                  <a:srgbClr val="0070C0"/>
                </a:solidFill>
                <a:latin typeface="Bahnschrift" panose="020B0502040204020203" pitchFamily="34" charset="0"/>
              </a:rPr>
              <a:t>from farming is paid for</a:t>
            </a:r>
            <a:r>
              <a:rPr lang="en-US" sz="2000" dirty="0">
                <a:latin typeface="Bahnschrift" panose="020B0502040204020203" pitchFamily="34" charset="0"/>
              </a:rPr>
              <a:t> </a:t>
            </a:r>
            <a:r>
              <a:rPr lang="en-US" sz="2000" dirty="0">
                <a:solidFill>
                  <a:schemeClr val="accent2"/>
                </a:solidFill>
                <a:latin typeface="Bahnschrift" panose="020B0502040204020203" pitchFamily="34" charset="0"/>
              </a:rPr>
              <a:t>fairly.</a:t>
            </a:r>
          </a:p>
          <a:p>
            <a:pPr marL="0" indent="0">
              <a:lnSpc>
                <a:spcPct val="90000"/>
              </a:lnSpc>
              <a:buNone/>
            </a:pPr>
            <a:r>
              <a:rPr lang="en-US" sz="2000" dirty="0">
                <a:solidFill>
                  <a:srgbClr val="0070C0"/>
                </a:solidFill>
                <a:latin typeface="Bahnschrift" panose="020B0502040204020203" pitchFamily="34" charset="0"/>
              </a:rPr>
              <a:t>Some fair trade countries </a:t>
            </a:r>
            <a:r>
              <a:rPr lang="en-US" sz="2000" dirty="0">
                <a:solidFill>
                  <a:schemeClr val="accent2"/>
                </a:solidFill>
                <a:latin typeface="Bahnschrift" panose="020B0502040204020203" pitchFamily="34" charset="0"/>
              </a:rPr>
              <a:t>are …</a:t>
            </a:r>
          </a:p>
          <a:p>
            <a:pPr>
              <a:lnSpc>
                <a:spcPct val="90000"/>
              </a:lnSpc>
            </a:pPr>
            <a:r>
              <a:rPr lang="en-US" sz="2000" dirty="0">
                <a:solidFill>
                  <a:srgbClr val="0070C0"/>
                </a:solidFill>
                <a:latin typeface="Bahnschrift" panose="020B0502040204020203" pitchFamily="34" charset="0"/>
              </a:rPr>
              <a:t>Africa</a:t>
            </a:r>
          </a:p>
          <a:p>
            <a:pPr>
              <a:lnSpc>
                <a:spcPct val="90000"/>
              </a:lnSpc>
            </a:pPr>
            <a:r>
              <a:rPr lang="en-US" sz="2000" dirty="0">
                <a:solidFill>
                  <a:schemeClr val="accent2"/>
                </a:solidFill>
                <a:latin typeface="Bahnschrift" panose="020B0502040204020203" pitchFamily="34" charset="0"/>
              </a:rPr>
              <a:t>South America</a:t>
            </a:r>
          </a:p>
          <a:p>
            <a:pPr>
              <a:lnSpc>
                <a:spcPct val="90000"/>
              </a:lnSpc>
            </a:pPr>
            <a:r>
              <a:rPr lang="en-US" sz="2000" dirty="0">
                <a:solidFill>
                  <a:srgbClr val="0070C0"/>
                </a:solidFill>
                <a:latin typeface="Bahnschrift" panose="020B0502040204020203" pitchFamily="34" charset="0"/>
              </a:rPr>
              <a:t>Central America </a:t>
            </a:r>
          </a:p>
          <a:p>
            <a:pPr>
              <a:lnSpc>
                <a:spcPct val="90000"/>
              </a:lnSpc>
            </a:pPr>
            <a:r>
              <a:rPr lang="en-US" sz="2000" dirty="0">
                <a:solidFill>
                  <a:schemeClr val="accent2"/>
                </a:solidFill>
                <a:latin typeface="Bahnschrift" panose="020B0502040204020203" pitchFamily="34" charset="0"/>
              </a:rPr>
              <a:t>And so on.</a:t>
            </a:r>
          </a:p>
        </p:txBody>
      </p:sp>
      <p:cxnSp>
        <p:nvCxnSpPr>
          <p:cNvPr id="22" name="Straight Connector 21">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6"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8"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355994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500"/>
                                        <p:tgtEl>
                                          <p:spTgt spid="3">
                                            <p:txEl>
                                              <p:pRg st="1" end="1"/>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500"/>
                                        <p:tgtEl>
                                          <p:spTgt spid="3">
                                            <p:txEl>
                                              <p:pRg st="2" end="2"/>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500"/>
                                        <p:tgtEl>
                                          <p:spTgt spid="3">
                                            <p:txEl>
                                              <p:pRg st="3" end="3"/>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fade">
                                      <p:cBhvr>
                                        <p:cTn id="24" dur="500"/>
                                        <p:tgtEl>
                                          <p:spTgt spid="3">
                                            <p:txEl>
                                              <p:pRg st="4" end="4"/>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Effect transition="in" filter="fade">
                                      <p:cBhvr>
                                        <p:cTn id="3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5" name="Group 9">
            <a:extLst>
              <a:ext uri="{FF2B5EF4-FFF2-40B4-BE49-F238E27FC236}">
                <a16:creationId xmlns:a16="http://schemas.microsoft.com/office/drawing/2014/main" id="{1F2B4773-3207-44CC-B7AC-892B704982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2B8267CA-A7A5-4E11-9D92-4EAC3DD3E80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E83D61B5-C6B4-4A4B-85AD-FEE7A54912C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A0B67FE4-688F-4497-8BFD-157613A697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25">
              <a:extLst>
                <a:ext uri="{FF2B5EF4-FFF2-40B4-BE49-F238E27FC236}">
                  <a16:creationId xmlns:a16="http://schemas.microsoft.com/office/drawing/2014/main" id="{3BF5BE1A-9BAC-4581-A82B-FD8FE31595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Isosceles Triangle 14">
              <a:extLst>
                <a:ext uri="{FF2B5EF4-FFF2-40B4-BE49-F238E27FC236}">
                  <a16:creationId xmlns:a16="http://schemas.microsoft.com/office/drawing/2014/main" id="{971E5644-6772-414A-8199-E30BFB02A5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7">
              <a:extLst>
                <a:ext uri="{FF2B5EF4-FFF2-40B4-BE49-F238E27FC236}">
                  <a16:creationId xmlns:a16="http://schemas.microsoft.com/office/drawing/2014/main" id="{E8246D50-BB0C-408E-93FD-7B8D63A7F7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8">
              <a:extLst>
                <a:ext uri="{FF2B5EF4-FFF2-40B4-BE49-F238E27FC236}">
                  <a16:creationId xmlns:a16="http://schemas.microsoft.com/office/drawing/2014/main" id="{AFBC5D22-68C1-44FB-8181-CB84ECAA83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9">
              <a:extLst>
                <a:ext uri="{FF2B5EF4-FFF2-40B4-BE49-F238E27FC236}">
                  <a16:creationId xmlns:a16="http://schemas.microsoft.com/office/drawing/2014/main" id="{FB6D0FCE-FBDB-4655-A1A7-640B1E86B5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BC8157DF-FD90-4AD6-B803-3AC0ACD8E6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Isosceles Triangle 19">
              <a:extLst>
                <a:ext uri="{FF2B5EF4-FFF2-40B4-BE49-F238E27FC236}">
                  <a16:creationId xmlns:a16="http://schemas.microsoft.com/office/drawing/2014/main" id="{3548B067-9D63-4D21-92EF-CBC9E6338C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useBgFill="1">
        <p:nvSpPr>
          <p:cNvPr id="27" name="Rectangle 21">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62423CA5-E2E1-4789-B759-9906C1C940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4660126"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6" name="Isosceles Triangle 25">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660127" y="-3"/>
            <a:ext cx="1056745" cy="6858001"/>
          </a:xfrm>
          <a:prstGeom prst="triangle">
            <a:avLst>
              <a:gd name="adj" fmla="val 10000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2" name="Title 1">
            <a:extLst>
              <a:ext uri="{FF2B5EF4-FFF2-40B4-BE49-F238E27FC236}">
                <a16:creationId xmlns:a16="http://schemas.microsoft.com/office/drawing/2014/main" id="{6470B7CF-A91C-430D-9D67-DE25408B332F}"/>
              </a:ext>
            </a:extLst>
          </p:cNvPr>
          <p:cNvSpPr>
            <a:spLocks noGrp="1"/>
          </p:cNvSpPr>
          <p:nvPr>
            <p:ph type="title"/>
          </p:nvPr>
        </p:nvSpPr>
        <p:spPr>
          <a:xfrm>
            <a:off x="673754" y="643467"/>
            <a:ext cx="4203045" cy="1375608"/>
          </a:xfrm>
        </p:spPr>
        <p:txBody>
          <a:bodyPr vert="horz" lIns="91440" tIns="45720" rIns="91440" bIns="45720" rtlCol="0" anchor="ctr">
            <a:normAutofit/>
          </a:bodyPr>
          <a:lstStyle/>
          <a:p>
            <a:r>
              <a:rPr lang="en-US" b="1" i="1" u="sng" dirty="0">
                <a:solidFill>
                  <a:schemeClr val="bg1"/>
                </a:solidFill>
              </a:rPr>
              <a:t>ALLOTMENTS</a:t>
            </a:r>
          </a:p>
        </p:txBody>
      </p:sp>
      <p:sp>
        <p:nvSpPr>
          <p:cNvPr id="3" name="Content Placeholder 2">
            <a:extLst>
              <a:ext uri="{FF2B5EF4-FFF2-40B4-BE49-F238E27FC236}">
                <a16:creationId xmlns:a16="http://schemas.microsoft.com/office/drawing/2014/main" id="{D6307388-5ED6-4BAD-BC07-BD311E12754A}"/>
              </a:ext>
            </a:extLst>
          </p:cNvPr>
          <p:cNvSpPr>
            <a:spLocks noGrp="1"/>
          </p:cNvSpPr>
          <p:nvPr>
            <p:ph sz="half" idx="1"/>
          </p:nvPr>
        </p:nvSpPr>
        <p:spPr>
          <a:xfrm>
            <a:off x="673754" y="2160590"/>
            <a:ext cx="3973943" cy="3440110"/>
          </a:xfrm>
        </p:spPr>
        <p:txBody>
          <a:bodyPr vert="horz" lIns="91440" tIns="45720" rIns="91440" bIns="45720" rtlCol="0">
            <a:normAutofit/>
          </a:bodyPr>
          <a:lstStyle/>
          <a:p>
            <a:pPr>
              <a:lnSpc>
                <a:spcPct val="90000"/>
              </a:lnSpc>
            </a:pPr>
            <a:r>
              <a:rPr lang="en-US" sz="1700" dirty="0">
                <a:solidFill>
                  <a:schemeClr val="bg1"/>
                </a:solidFill>
                <a:latin typeface="Bahnschrift" panose="020B0502040204020203" pitchFamily="34" charset="0"/>
              </a:rPr>
              <a:t>Allotments are plots of land (usually owned by the council)which are then divided into sections and rented out to individuals ,families or used for gardening purposes.</a:t>
            </a:r>
          </a:p>
          <a:p>
            <a:pPr>
              <a:lnSpc>
                <a:spcPct val="90000"/>
              </a:lnSpc>
            </a:pPr>
            <a:r>
              <a:rPr lang="en-US" sz="1700" dirty="0">
                <a:solidFill>
                  <a:schemeClr val="bg1"/>
                </a:solidFill>
                <a:latin typeface="Bahnschrift" panose="020B0502040204020203" pitchFamily="34" charset="0"/>
              </a:rPr>
              <a:t>Allotments came from the dig for victory campaign in world war 2 because of food shortages.</a:t>
            </a:r>
          </a:p>
          <a:p>
            <a:pPr>
              <a:lnSpc>
                <a:spcPct val="90000"/>
              </a:lnSpc>
            </a:pPr>
            <a:r>
              <a:rPr lang="en-US" sz="1700" dirty="0">
                <a:solidFill>
                  <a:schemeClr val="bg1"/>
                </a:solidFill>
                <a:latin typeface="Bahnschrift" panose="020B0502040204020203" pitchFamily="34" charset="0"/>
              </a:rPr>
              <a:t>You can grow fruit vegetable and sometimes even flowers and small animals such as chickens ,rabbits and bees.</a:t>
            </a:r>
          </a:p>
        </p:txBody>
      </p:sp>
      <p:pic>
        <p:nvPicPr>
          <p:cNvPr id="5" name="Content Placeholder 4">
            <a:extLst>
              <a:ext uri="{FF2B5EF4-FFF2-40B4-BE49-F238E27FC236}">
                <a16:creationId xmlns:a16="http://schemas.microsoft.com/office/drawing/2014/main" id="{8B5DD871-5771-4531-A916-2BBD6B497561}"/>
              </a:ext>
            </a:extLst>
          </p:cNvPr>
          <p:cNvPicPr>
            <a:picLocks noGrp="1" noChangeAspect="1"/>
          </p:cNvPicPr>
          <p:nvPr>
            <p:ph sz="half" idx="2"/>
          </p:nvPr>
        </p:nvPicPr>
        <p:blipFill>
          <a:blip r:embed="rId2"/>
          <a:stretch>
            <a:fillRect/>
          </a:stretch>
        </p:blipFill>
        <p:spPr>
          <a:xfrm>
            <a:off x="5408360" y="2341863"/>
            <a:ext cx="6765745" cy="4516134"/>
          </a:xfrm>
          <a:prstGeom prst="rect">
            <a:avLst/>
          </a:prstGeom>
        </p:spPr>
      </p:pic>
      <p:sp>
        <p:nvSpPr>
          <p:cNvPr id="28" name="Isosceles Triangle 27">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55696"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Tree>
    <p:extLst>
      <p:ext uri="{BB962C8B-B14F-4D97-AF65-F5344CB8AC3E}">
        <p14:creationId xmlns:p14="http://schemas.microsoft.com/office/powerpoint/2010/main" val="3773932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500"/>
                                        <p:tgtEl>
                                          <p:spTgt spid="3">
                                            <p:txEl>
                                              <p:pRg st="0" end="0"/>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500"/>
                                        <p:tgtEl>
                                          <p:spTgt spid="3">
                                            <p:txEl>
                                              <p:pRg st="1" end="1"/>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97F21E-D513-4735-8E01-CC30EAB6261B}"/>
              </a:ext>
            </a:extLst>
          </p:cNvPr>
          <p:cNvSpPr>
            <a:spLocks noGrp="1"/>
          </p:cNvSpPr>
          <p:nvPr>
            <p:ph type="title"/>
          </p:nvPr>
        </p:nvSpPr>
        <p:spPr/>
        <p:txBody>
          <a:bodyPr/>
          <a:lstStyle/>
          <a:p>
            <a:pPr algn="ctr"/>
            <a:r>
              <a:rPr lang="en-GB" b="1" i="1" u="sng" dirty="0">
                <a:solidFill>
                  <a:srgbClr val="FFB3B3"/>
                </a:solidFill>
              </a:rPr>
              <a:t>Land use in the UK</a:t>
            </a:r>
          </a:p>
        </p:txBody>
      </p:sp>
      <p:sp>
        <p:nvSpPr>
          <p:cNvPr id="3" name="Text Placeholder 2">
            <a:extLst>
              <a:ext uri="{FF2B5EF4-FFF2-40B4-BE49-F238E27FC236}">
                <a16:creationId xmlns:a16="http://schemas.microsoft.com/office/drawing/2014/main" id="{6D712C3F-6404-42C2-ABE6-0168083B698E}"/>
              </a:ext>
            </a:extLst>
          </p:cNvPr>
          <p:cNvSpPr>
            <a:spLocks noGrp="1"/>
          </p:cNvSpPr>
          <p:nvPr>
            <p:ph type="body" idx="1"/>
          </p:nvPr>
        </p:nvSpPr>
        <p:spPr/>
        <p:txBody>
          <a:bodyPr/>
          <a:lstStyle/>
          <a:p>
            <a:r>
              <a:rPr lang="en-GB" dirty="0">
                <a:solidFill>
                  <a:schemeClr val="bg1"/>
                </a:solidFill>
              </a:rPr>
              <a:t>.</a:t>
            </a:r>
          </a:p>
        </p:txBody>
      </p:sp>
      <p:sp>
        <p:nvSpPr>
          <p:cNvPr id="4" name="Content Placeholder 3">
            <a:extLst>
              <a:ext uri="{FF2B5EF4-FFF2-40B4-BE49-F238E27FC236}">
                <a16:creationId xmlns:a16="http://schemas.microsoft.com/office/drawing/2014/main" id="{D268CE26-AEC1-4171-9F6C-FEB697B34CEA}"/>
              </a:ext>
            </a:extLst>
          </p:cNvPr>
          <p:cNvSpPr>
            <a:spLocks noGrp="1"/>
          </p:cNvSpPr>
          <p:nvPr>
            <p:ph sz="half" idx="2"/>
          </p:nvPr>
        </p:nvSpPr>
        <p:spPr>
          <a:xfrm>
            <a:off x="2481291" y="1366933"/>
            <a:ext cx="4987169" cy="3084443"/>
          </a:xfrm>
        </p:spPr>
        <p:txBody>
          <a:bodyPr/>
          <a:lstStyle/>
          <a:p>
            <a:r>
              <a:rPr lang="en-GB" dirty="0">
                <a:solidFill>
                  <a:srgbClr val="FFB3B3"/>
                </a:solidFill>
                <a:latin typeface="Bahnschrift" panose="020B0502040204020203" pitchFamily="34" charset="0"/>
              </a:rPr>
              <a:t>The are 9 land types but the main ones are….</a:t>
            </a:r>
          </a:p>
          <a:p>
            <a:r>
              <a:rPr lang="en-GB" dirty="0">
                <a:solidFill>
                  <a:srgbClr val="FFB3B3"/>
                </a:solidFill>
                <a:latin typeface="Bahnschrift" panose="020B0502040204020203" pitchFamily="34" charset="0"/>
              </a:rPr>
              <a:t>Urban- which is used for Cities and towns.</a:t>
            </a:r>
          </a:p>
          <a:p>
            <a:r>
              <a:rPr lang="en-GB" dirty="0">
                <a:solidFill>
                  <a:srgbClr val="FFB3B3"/>
                </a:solidFill>
                <a:latin typeface="Bahnschrift" panose="020B0502040204020203" pitchFamily="34" charset="0"/>
              </a:rPr>
              <a:t>Rural- Which Is used for national parks, villages, farming and forestry. </a:t>
            </a:r>
          </a:p>
          <a:p>
            <a:r>
              <a:rPr lang="en-GB" dirty="0">
                <a:solidFill>
                  <a:srgbClr val="FFB3B3"/>
                </a:solidFill>
                <a:latin typeface="Bahnschrift" panose="020B0502040204020203" pitchFamily="34" charset="0"/>
              </a:rPr>
              <a:t> Pastoral- Which is used for keeping animals</a:t>
            </a:r>
          </a:p>
          <a:p>
            <a:r>
              <a:rPr lang="en-GB" dirty="0">
                <a:solidFill>
                  <a:srgbClr val="FFB3B3"/>
                </a:solidFill>
                <a:latin typeface="Bahnschrift" panose="020B0502040204020203" pitchFamily="34" charset="0"/>
              </a:rPr>
              <a:t>Arable- which is used for farming crops.</a:t>
            </a:r>
          </a:p>
        </p:txBody>
      </p:sp>
      <p:sp>
        <p:nvSpPr>
          <p:cNvPr id="5" name="Text Placeholder 4">
            <a:extLst>
              <a:ext uri="{FF2B5EF4-FFF2-40B4-BE49-F238E27FC236}">
                <a16:creationId xmlns:a16="http://schemas.microsoft.com/office/drawing/2014/main" id="{C8D3AED9-75EA-4E91-BC9E-5691035CFC77}"/>
              </a:ext>
            </a:extLst>
          </p:cNvPr>
          <p:cNvSpPr>
            <a:spLocks noGrp="1"/>
          </p:cNvSpPr>
          <p:nvPr>
            <p:ph type="body" sz="quarter" idx="3"/>
          </p:nvPr>
        </p:nvSpPr>
        <p:spPr/>
        <p:txBody>
          <a:bodyPr/>
          <a:lstStyle/>
          <a:p>
            <a:r>
              <a:rPr lang="en-GB" dirty="0">
                <a:solidFill>
                  <a:schemeClr val="bg1"/>
                </a:solidFill>
              </a:rPr>
              <a:t>.</a:t>
            </a:r>
          </a:p>
        </p:txBody>
      </p:sp>
      <p:pic>
        <p:nvPicPr>
          <p:cNvPr id="7" name="Content Placeholder 6">
            <a:extLst>
              <a:ext uri="{FF2B5EF4-FFF2-40B4-BE49-F238E27FC236}">
                <a16:creationId xmlns:a16="http://schemas.microsoft.com/office/drawing/2014/main" id="{0F0DA0EB-19AB-4C92-8D85-32D3361B29B0}"/>
              </a:ext>
            </a:extLst>
          </p:cNvPr>
          <p:cNvPicPr>
            <a:picLocks noGrp="1" noChangeAspect="1"/>
          </p:cNvPicPr>
          <p:nvPr>
            <p:ph sz="quarter" idx="4"/>
          </p:nvPr>
        </p:nvPicPr>
        <p:blipFill>
          <a:blip r:embed="rId2" cstate="email">
            <a:extLst>
              <a:ext uri="{28A0092B-C50C-407E-A947-70E740481C1C}">
                <a14:useLocalDpi xmlns:a14="http://schemas.microsoft.com/office/drawing/2010/main"/>
              </a:ext>
            </a:extLst>
          </a:blip>
          <a:stretch>
            <a:fillRect/>
          </a:stretch>
        </p:blipFill>
        <p:spPr>
          <a:xfrm>
            <a:off x="8170153" y="280384"/>
            <a:ext cx="3562366" cy="2010445"/>
          </a:xfrm>
          <a:prstGeom prst="rect">
            <a:avLst/>
          </a:prstGeom>
        </p:spPr>
      </p:pic>
      <p:pic>
        <p:nvPicPr>
          <p:cNvPr id="8" name="Picture 7">
            <a:extLst>
              <a:ext uri="{FF2B5EF4-FFF2-40B4-BE49-F238E27FC236}">
                <a16:creationId xmlns:a16="http://schemas.microsoft.com/office/drawing/2014/main" id="{F895659A-2C8B-4C0D-84EE-EE38AF5E9D6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1"/>
            <a:ext cx="2413368" cy="1366932"/>
          </a:xfrm>
          <a:prstGeom prst="rect">
            <a:avLst/>
          </a:prstGeom>
        </p:spPr>
      </p:pic>
      <p:pic>
        <p:nvPicPr>
          <p:cNvPr id="9" name="Picture 8">
            <a:extLst>
              <a:ext uri="{FF2B5EF4-FFF2-40B4-BE49-F238E27FC236}">
                <a16:creationId xmlns:a16="http://schemas.microsoft.com/office/drawing/2014/main" id="{0A4BA7DD-D068-4535-BAA8-0E0C2EFFCB6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096000" y="4189225"/>
            <a:ext cx="2988782" cy="2238434"/>
          </a:xfrm>
          <a:prstGeom prst="rect">
            <a:avLst/>
          </a:prstGeom>
        </p:spPr>
      </p:pic>
      <p:pic>
        <p:nvPicPr>
          <p:cNvPr id="10" name="Picture 9">
            <a:extLst>
              <a:ext uri="{FF2B5EF4-FFF2-40B4-BE49-F238E27FC236}">
                <a16:creationId xmlns:a16="http://schemas.microsoft.com/office/drawing/2014/main" id="{E47B4BBA-CA18-4BCB-97A2-7B540EC96F6F}"/>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4698" y="4697274"/>
            <a:ext cx="2984579" cy="2238434"/>
          </a:xfrm>
          <a:prstGeom prst="rect">
            <a:avLst/>
          </a:prstGeom>
        </p:spPr>
      </p:pic>
    </p:spTree>
    <p:extLst>
      <p:ext uri="{BB962C8B-B14F-4D97-AF65-F5344CB8AC3E}">
        <p14:creationId xmlns:p14="http://schemas.microsoft.com/office/powerpoint/2010/main" val="4169914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0" end="0"/>
                                            </p:txEl>
                                          </p:spTgt>
                                        </p:tgtEl>
                                        <p:attrNameLst>
                                          <p:attrName>style.visibility</p:attrName>
                                        </p:attrNameLst>
                                      </p:cBhvr>
                                      <p:to>
                                        <p:strVal val="visible"/>
                                      </p:to>
                                    </p:set>
                                    <p:animEffect transition="in" filter="fade">
                                      <p:cBhvr>
                                        <p:cTn id="32" dur="500"/>
                                        <p:tgtEl>
                                          <p:spTgt spid="4">
                                            <p:txEl>
                                              <p:pRg st="0" end="0"/>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4">
                                            <p:txEl>
                                              <p:pRg st="1" end="1"/>
                                            </p:txEl>
                                          </p:spTgt>
                                        </p:tgtEl>
                                        <p:attrNameLst>
                                          <p:attrName>style.visibility</p:attrName>
                                        </p:attrNameLst>
                                      </p:cBhvr>
                                      <p:to>
                                        <p:strVal val="visible"/>
                                      </p:to>
                                    </p:set>
                                    <p:animEffect transition="in" filter="fade">
                                      <p:cBhvr>
                                        <p:cTn id="35" dur="500"/>
                                        <p:tgtEl>
                                          <p:spTgt spid="4">
                                            <p:txEl>
                                              <p:pRg st="1" end="1"/>
                                            </p:txEl>
                                          </p:spTgt>
                                        </p:tgtEl>
                                      </p:cBhvr>
                                    </p:animEffect>
                                  </p:childTnLst>
                                </p:cTn>
                              </p:par>
                              <p:par>
                                <p:cTn id="36" presetID="10" presetClass="entr" presetSubtype="0" fill="hold" nodeType="withEffect">
                                  <p:stCondLst>
                                    <p:cond delay="0"/>
                                  </p:stCondLst>
                                  <p:childTnLst>
                                    <p:set>
                                      <p:cBhvr>
                                        <p:cTn id="37" dur="1" fill="hold">
                                          <p:stCondLst>
                                            <p:cond delay="0"/>
                                          </p:stCondLst>
                                        </p:cTn>
                                        <p:tgtEl>
                                          <p:spTgt spid="4">
                                            <p:txEl>
                                              <p:pRg st="2" end="2"/>
                                            </p:txEl>
                                          </p:spTgt>
                                        </p:tgtEl>
                                        <p:attrNameLst>
                                          <p:attrName>style.visibility</p:attrName>
                                        </p:attrNameLst>
                                      </p:cBhvr>
                                      <p:to>
                                        <p:strVal val="visible"/>
                                      </p:to>
                                    </p:set>
                                    <p:animEffect transition="in" filter="fade">
                                      <p:cBhvr>
                                        <p:cTn id="38" dur="500"/>
                                        <p:tgtEl>
                                          <p:spTgt spid="4">
                                            <p:txEl>
                                              <p:pRg st="2" end="2"/>
                                            </p:txEl>
                                          </p:spTgt>
                                        </p:tgtEl>
                                      </p:cBhvr>
                                    </p:animEffect>
                                  </p:childTnLst>
                                </p:cTn>
                              </p:par>
                              <p:par>
                                <p:cTn id="39" presetID="10" presetClass="entr" presetSubtype="0" fill="hold" nodeType="withEffect">
                                  <p:stCondLst>
                                    <p:cond delay="0"/>
                                  </p:stCondLst>
                                  <p:childTnLst>
                                    <p:set>
                                      <p:cBhvr>
                                        <p:cTn id="40" dur="1" fill="hold">
                                          <p:stCondLst>
                                            <p:cond delay="0"/>
                                          </p:stCondLst>
                                        </p:cTn>
                                        <p:tgtEl>
                                          <p:spTgt spid="4">
                                            <p:txEl>
                                              <p:pRg st="3" end="3"/>
                                            </p:txEl>
                                          </p:spTgt>
                                        </p:tgtEl>
                                        <p:attrNameLst>
                                          <p:attrName>style.visibility</p:attrName>
                                        </p:attrNameLst>
                                      </p:cBhvr>
                                      <p:to>
                                        <p:strVal val="visible"/>
                                      </p:to>
                                    </p:set>
                                    <p:animEffect transition="in" filter="fade">
                                      <p:cBhvr>
                                        <p:cTn id="41" dur="500"/>
                                        <p:tgtEl>
                                          <p:spTgt spid="4">
                                            <p:txEl>
                                              <p:pRg st="3" end="3"/>
                                            </p:txEl>
                                          </p:spTgt>
                                        </p:tgtEl>
                                      </p:cBhvr>
                                    </p:animEffect>
                                  </p:childTnLst>
                                </p:cTn>
                              </p:par>
                              <p:par>
                                <p:cTn id="42" presetID="10" presetClass="entr" presetSubtype="0" fill="hold" nodeType="withEffect">
                                  <p:stCondLst>
                                    <p:cond delay="0"/>
                                  </p:stCondLst>
                                  <p:childTnLst>
                                    <p:set>
                                      <p:cBhvr>
                                        <p:cTn id="43" dur="1" fill="hold">
                                          <p:stCondLst>
                                            <p:cond delay="0"/>
                                          </p:stCondLst>
                                        </p:cTn>
                                        <p:tgtEl>
                                          <p:spTgt spid="4">
                                            <p:txEl>
                                              <p:pRg st="4" end="4"/>
                                            </p:txEl>
                                          </p:spTgt>
                                        </p:tgtEl>
                                        <p:attrNameLst>
                                          <p:attrName>style.visibility</p:attrName>
                                        </p:attrNameLst>
                                      </p:cBhvr>
                                      <p:to>
                                        <p:strVal val="visible"/>
                                      </p:to>
                                    </p:set>
                                    <p:animEffect transition="in" filter="fade">
                                      <p:cBhvr>
                                        <p:cTn id="44"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48692">
              <a:srgbClr val="DEF1B6"/>
            </a:gs>
            <a:gs pos="75224">
              <a:srgbClr val="D0EB96"/>
            </a:gs>
            <a:gs pos="0">
              <a:schemeClr val="accent1">
                <a:lumMod val="5000"/>
                <a:lumOff val="95000"/>
              </a:schemeClr>
            </a:gs>
            <a:gs pos="98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13A64E-4F3E-4926-8C13-96A8173A239E}"/>
              </a:ext>
            </a:extLst>
          </p:cNvPr>
          <p:cNvSpPr>
            <a:spLocks noGrp="1"/>
          </p:cNvSpPr>
          <p:nvPr>
            <p:ph type="title"/>
          </p:nvPr>
        </p:nvSpPr>
        <p:spPr>
          <a:xfrm>
            <a:off x="379231" y="2900295"/>
            <a:ext cx="9917709" cy="1236867"/>
          </a:xfrm>
        </p:spPr>
        <p:txBody>
          <a:bodyPr>
            <a:normAutofit/>
          </a:bodyPr>
          <a:lstStyle/>
          <a:p>
            <a:pPr algn="ctr"/>
            <a:r>
              <a:rPr lang="en-GB" sz="4400" dirty="0">
                <a:solidFill>
                  <a:srgbClr val="785B3C"/>
                </a:solidFill>
              </a:rPr>
              <a:t>           </a:t>
            </a:r>
            <a:r>
              <a:rPr lang="en-GB" sz="4400" b="1" i="1" u="sng" dirty="0">
                <a:solidFill>
                  <a:srgbClr val="785B3C"/>
                </a:solidFill>
              </a:rPr>
              <a:t>Horses and Ponies</a:t>
            </a:r>
          </a:p>
        </p:txBody>
      </p:sp>
      <p:sp>
        <p:nvSpPr>
          <p:cNvPr id="3" name="Text Placeholder 2">
            <a:extLst>
              <a:ext uri="{FF2B5EF4-FFF2-40B4-BE49-F238E27FC236}">
                <a16:creationId xmlns:a16="http://schemas.microsoft.com/office/drawing/2014/main" id="{29D6751F-315D-4B74-B99A-24E0483F2B89}"/>
              </a:ext>
            </a:extLst>
          </p:cNvPr>
          <p:cNvSpPr>
            <a:spLocks noGrp="1"/>
          </p:cNvSpPr>
          <p:nvPr>
            <p:ph type="body" idx="1"/>
          </p:nvPr>
        </p:nvSpPr>
        <p:spPr>
          <a:xfrm>
            <a:off x="-119269" y="294429"/>
            <a:ext cx="3246782" cy="911520"/>
          </a:xfrm>
        </p:spPr>
        <p:txBody>
          <a:bodyPr/>
          <a:lstStyle/>
          <a:p>
            <a:pPr algn="ctr"/>
            <a:r>
              <a:rPr lang="en-GB" b="1" i="1" dirty="0"/>
              <a:t>Used for then…</a:t>
            </a:r>
          </a:p>
        </p:txBody>
      </p:sp>
      <p:sp>
        <p:nvSpPr>
          <p:cNvPr id="4" name="Content Placeholder 3">
            <a:extLst>
              <a:ext uri="{FF2B5EF4-FFF2-40B4-BE49-F238E27FC236}">
                <a16:creationId xmlns:a16="http://schemas.microsoft.com/office/drawing/2014/main" id="{A41EF540-C85B-4382-9242-9BA6246D246A}"/>
              </a:ext>
            </a:extLst>
          </p:cNvPr>
          <p:cNvSpPr>
            <a:spLocks noGrp="1"/>
          </p:cNvSpPr>
          <p:nvPr>
            <p:ph sz="half" idx="2"/>
          </p:nvPr>
        </p:nvSpPr>
        <p:spPr>
          <a:xfrm>
            <a:off x="-5507" y="1205950"/>
            <a:ext cx="3504081" cy="1881806"/>
          </a:xfrm>
        </p:spPr>
        <p:txBody>
          <a:bodyPr>
            <a:noAutofit/>
          </a:bodyPr>
          <a:lstStyle/>
          <a:p>
            <a:pPr marL="0" indent="0">
              <a:buNone/>
            </a:pPr>
            <a:r>
              <a:rPr lang="en-GB" sz="2000" dirty="0">
                <a:latin typeface="Bahnschrift" panose="020B0502040204020203" pitchFamily="34" charset="0"/>
              </a:rPr>
              <a:t>Horses/ponies were used for ploughing fields ,pulling carriages ,to make themselves look wealthy, for other labour that people couldn’t do and sometimes even used in war.</a:t>
            </a:r>
          </a:p>
        </p:txBody>
      </p:sp>
      <p:sp>
        <p:nvSpPr>
          <p:cNvPr id="5" name="Text Placeholder 4">
            <a:extLst>
              <a:ext uri="{FF2B5EF4-FFF2-40B4-BE49-F238E27FC236}">
                <a16:creationId xmlns:a16="http://schemas.microsoft.com/office/drawing/2014/main" id="{4480E499-F0FB-4E8D-8B31-C6DD688A9F97}"/>
              </a:ext>
            </a:extLst>
          </p:cNvPr>
          <p:cNvSpPr>
            <a:spLocks noGrp="1"/>
          </p:cNvSpPr>
          <p:nvPr>
            <p:ph type="body" sz="quarter" idx="3"/>
          </p:nvPr>
        </p:nvSpPr>
        <p:spPr>
          <a:xfrm>
            <a:off x="0" y="3644348"/>
            <a:ext cx="4251426" cy="683158"/>
          </a:xfrm>
        </p:spPr>
        <p:txBody>
          <a:bodyPr/>
          <a:lstStyle/>
          <a:p>
            <a:pPr algn="ctr"/>
            <a:r>
              <a:rPr lang="en-GB" b="1" i="1" dirty="0"/>
              <a:t>Used for now…</a:t>
            </a:r>
          </a:p>
        </p:txBody>
      </p:sp>
      <p:sp>
        <p:nvSpPr>
          <p:cNvPr id="6" name="Content Placeholder 5">
            <a:extLst>
              <a:ext uri="{FF2B5EF4-FFF2-40B4-BE49-F238E27FC236}">
                <a16:creationId xmlns:a16="http://schemas.microsoft.com/office/drawing/2014/main" id="{1435158C-AAB8-4882-9BF9-E001B94634B2}"/>
              </a:ext>
            </a:extLst>
          </p:cNvPr>
          <p:cNvSpPr>
            <a:spLocks noGrp="1"/>
          </p:cNvSpPr>
          <p:nvPr>
            <p:ph sz="quarter" idx="4"/>
          </p:nvPr>
        </p:nvSpPr>
        <p:spPr>
          <a:xfrm>
            <a:off x="92487" y="4245586"/>
            <a:ext cx="4559200" cy="3171841"/>
          </a:xfrm>
        </p:spPr>
        <p:txBody>
          <a:bodyPr>
            <a:normAutofit lnSpcReduction="10000"/>
          </a:bodyPr>
          <a:lstStyle/>
          <a:p>
            <a:pPr marL="0" indent="0">
              <a:buNone/>
            </a:pPr>
            <a:r>
              <a:rPr lang="en-GB" sz="2000" dirty="0">
                <a:latin typeface="Bahnschrift" panose="020B0502040204020203" pitchFamily="34" charset="0"/>
              </a:rPr>
              <a:t>Horses/ponies are now used for riding. People who own then like to enter compositions such as dressage, show jumping, racing and a lot more events! Some people use them for therapy to help lives. Also people use them for hunting or archery just for fun. If you are getting married you can have a horses pull your carriage.   </a:t>
            </a:r>
          </a:p>
          <a:p>
            <a:pPr marL="0" indent="0">
              <a:buNone/>
            </a:pPr>
            <a:r>
              <a:rPr lang="en-GB" dirty="0"/>
              <a:t> </a:t>
            </a:r>
          </a:p>
        </p:txBody>
      </p:sp>
      <p:pic>
        <p:nvPicPr>
          <p:cNvPr id="7" name="Picture 6">
            <a:extLst>
              <a:ext uri="{FF2B5EF4-FFF2-40B4-BE49-F238E27FC236}">
                <a16:creationId xmlns:a16="http://schemas.microsoft.com/office/drawing/2014/main" id="{F1D2C94E-B318-45F8-8F36-F35C93AD40D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155329" y="176697"/>
            <a:ext cx="3087757" cy="2058504"/>
          </a:xfrm>
          <a:prstGeom prst="rect">
            <a:avLst/>
          </a:prstGeom>
          <a:ln>
            <a:noFill/>
          </a:ln>
          <a:effectLst>
            <a:softEdge rad="112500"/>
          </a:effectLst>
        </p:spPr>
      </p:pic>
      <p:pic>
        <p:nvPicPr>
          <p:cNvPr id="11" name="Picture 10">
            <a:extLst>
              <a:ext uri="{FF2B5EF4-FFF2-40B4-BE49-F238E27FC236}">
                <a16:creationId xmlns:a16="http://schemas.microsoft.com/office/drawing/2014/main" id="{733C8229-CCD0-4D34-BA4E-F037A3C86475}"/>
              </a:ext>
            </a:extLst>
          </p:cNvPr>
          <p:cNvPicPr>
            <a:picLocks noChangeAspect="1"/>
          </p:cNvPicPr>
          <p:nvPr/>
        </p:nvPicPr>
        <p:blipFill>
          <a:blip r:embed="rId3"/>
          <a:stretch>
            <a:fillRect/>
          </a:stretch>
        </p:blipFill>
        <p:spPr>
          <a:xfrm>
            <a:off x="9022766" y="2602219"/>
            <a:ext cx="3187729" cy="4255781"/>
          </a:xfrm>
          <a:prstGeom prst="rect">
            <a:avLst/>
          </a:prstGeom>
          <a:ln>
            <a:noFill/>
          </a:ln>
          <a:effectLst>
            <a:softEdge rad="112500"/>
          </a:effectLst>
        </p:spPr>
      </p:pic>
      <p:pic>
        <p:nvPicPr>
          <p:cNvPr id="12" name="Picture 11">
            <a:extLst>
              <a:ext uri="{FF2B5EF4-FFF2-40B4-BE49-F238E27FC236}">
                <a16:creationId xmlns:a16="http://schemas.microsoft.com/office/drawing/2014/main" id="{A4FE89D1-9D8D-4FB2-B180-1FB9A8C8DED8}"/>
              </a:ext>
            </a:extLst>
          </p:cNvPr>
          <p:cNvPicPr>
            <a:picLocks noChangeAspect="1"/>
          </p:cNvPicPr>
          <p:nvPr/>
        </p:nvPicPr>
        <p:blipFill>
          <a:blip r:embed="rId4"/>
          <a:stretch>
            <a:fillRect/>
          </a:stretch>
        </p:blipFill>
        <p:spPr>
          <a:xfrm>
            <a:off x="5134183" y="3982984"/>
            <a:ext cx="3445216" cy="2580587"/>
          </a:xfrm>
          <a:prstGeom prst="rect">
            <a:avLst/>
          </a:prstGeom>
          <a:ln>
            <a:noFill/>
          </a:ln>
          <a:effectLst>
            <a:softEdge rad="112500"/>
          </a:effectLst>
        </p:spPr>
      </p:pic>
      <p:pic>
        <p:nvPicPr>
          <p:cNvPr id="14" name="Picture 13">
            <a:extLst>
              <a:ext uri="{FF2B5EF4-FFF2-40B4-BE49-F238E27FC236}">
                <a16:creationId xmlns:a16="http://schemas.microsoft.com/office/drawing/2014/main" id="{1B324D16-C29B-4BB8-80D2-5A59DDD7A849}"/>
              </a:ext>
            </a:extLst>
          </p:cNvPr>
          <p:cNvPicPr>
            <a:picLocks noChangeAspect="1"/>
          </p:cNvPicPr>
          <p:nvPr/>
        </p:nvPicPr>
        <p:blipFill>
          <a:blip r:embed="rId5"/>
          <a:stretch>
            <a:fillRect/>
          </a:stretch>
        </p:blipFill>
        <p:spPr>
          <a:xfrm>
            <a:off x="4416601" y="19132"/>
            <a:ext cx="2288999" cy="3035341"/>
          </a:xfrm>
          <a:prstGeom prst="rect">
            <a:avLst/>
          </a:prstGeom>
          <a:ln>
            <a:noFill/>
          </a:ln>
          <a:effectLst>
            <a:softEdge rad="112500"/>
          </a:effectLst>
        </p:spPr>
      </p:pic>
    </p:spTree>
    <p:extLst>
      <p:ext uri="{BB962C8B-B14F-4D97-AF65-F5344CB8AC3E}">
        <p14:creationId xmlns:p14="http://schemas.microsoft.com/office/powerpoint/2010/main" val="4270405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0" end="0"/>
                                            </p:txEl>
                                          </p:spTgt>
                                        </p:tgtEl>
                                        <p:attrNameLst>
                                          <p:attrName>style.visibility</p:attrName>
                                        </p:attrNameLst>
                                      </p:cBhvr>
                                      <p:to>
                                        <p:strVal val="visible"/>
                                      </p:to>
                                    </p:set>
                                    <p:animEffect transition="in" filter="fade">
                                      <p:cBhvr>
                                        <p:cTn id="32" dur="500"/>
                                        <p:tgtEl>
                                          <p:spTgt spid="3">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xEl>
                                              <p:pRg st="0" end="0"/>
                                            </p:txEl>
                                          </p:spTgt>
                                        </p:tgtEl>
                                        <p:attrNameLst>
                                          <p:attrName>style.visibility</p:attrName>
                                        </p:attrNameLst>
                                      </p:cBhvr>
                                      <p:to>
                                        <p:strVal val="visible"/>
                                      </p:to>
                                    </p:set>
                                    <p:animEffect transition="in" filter="fade">
                                      <p:cBhvr>
                                        <p:cTn id="37" dur="500"/>
                                        <p:tgtEl>
                                          <p:spTgt spid="4">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5">
                                            <p:txEl>
                                              <p:pRg st="0" end="0"/>
                                            </p:txEl>
                                          </p:spTgt>
                                        </p:tgtEl>
                                        <p:attrNameLst>
                                          <p:attrName>style.visibility</p:attrName>
                                        </p:attrNameLst>
                                      </p:cBhvr>
                                      <p:to>
                                        <p:strVal val="visible"/>
                                      </p:to>
                                    </p:set>
                                    <p:animEffect transition="in" filter="fade">
                                      <p:cBhvr>
                                        <p:cTn id="42" dur="500"/>
                                        <p:tgtEl>
                                          <p:spTgt spid="5">
                                            <p:txEl>
                                              <p:pRg st="0" end="0"/>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6">
                                            <p:txEl>
                                              <p:pRg st="0" end="0"/>
                                            </p:txEl>
                                          </p:spTgt>
                                        </p:tgtEl>
                                        <p:attrNameLst>
                                          <p:attrName>style.visibility</p:attrName>
                                        </p:attrNameLst>
                                      </p:cBhvr>
                                      <p:to>
                                        <p:strVal val="visible"/>
                                      </p:to>
                                    </p:set>
                                    <p:animEffect transition="in" filter="fade">
                                      <p:cBhvr>
                                        <p:cTn id="4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764D59-A626-4ADC-93A3-C9DECC9A730D}"/>
              </a:ext>
            </a:extLst>
          </p:cNvPr>
          <p:cNvSpPr>
            <a:spLocks noGrp="1"/>
          </p:cNvSpPr>
          <p:nvPr>
            <p:ph type="title"/>
          </p:nvPr>
        </p:nvSpPr>
        <p:spPr/>
        <p:txBody>
          <a:bodyPr>
            <a:normAutofit/>
          </a:bodyPr>
          <a:lstStyle/>
          <a:p>
            <a:pPr algn="ctr"/>
            <a:r>
              <a:rPr lang="en-GB" sz="4400" b="1" i="1" u="sng" dirty="0">
                <a:solidFill>
                  <a:srgbClr val="7030A0"/>
                </a:solidFill>
              </a:rPr>
              <a:t>Floriculture</a:t>
            </a:r>
            <a:endParaRPr lang="en-GB" sz="4400" b="1" i="1" u="sng" dirty="0">
              <a:solidFill>
                <a:srgbClr val="9751CB"/>
              </a:solidFill>
            </a:endParaRPr>
          </a:p>
        </p:txBody>
      </p:sp>
      <p:sp>
        <p:nvSpPr>
          <p:cNvPr id="3" name="Text Placeholder 2">
            <a:extLst>
              <a:ext uri="{FF2B5EF4-FFF2-40B4-BE49-F238E27FC236}">
                <a16:creationId xmlns:a16="http://schemas.microsoft.com/office/drawing/2014/main" id="{47463EB0-90FC-47E1-9FF2-AE709897152D}"/>
              </a:ext>
            </a:extLst>
          </p:cNvPr>
          <p:cNvSpPr>
            <a:spLocks noGrp="1"/>
          </p:cNvSpPr>
          <p:nvPr>
            <p:ph type="body" idx="1"/>
          </p:nvPr>
        </p:nvSpPr>
        <p:spPr/>
        <p:txBody>
          <a:bodyPr/>
          <a:lstStyle/>
          <a:p>
            <a:pPr algn="ctr"/>
            <a:r>
              <a:rPr lang="en-GB" b="1" i="1" dirty="0">
                <a:solidFill>
                  <a:srgbClr val="7030A0"/>
                </a:solidFill>
              </a:rPr>
              <a:t>What is Floriculture?</a:t>
            </a:r>
          </a:p>
        </p:txBody>
      </p:sp>
      <p:sp>
        <p:nvSpPr>
          <p:cNvPr id="4" name="Content Placeholder 3">
            <a:extLst>
              <a:ext uri="{FF2B5EF4-FFF2-40B4-BE49-F238E27FC236}">
                <a16:creationId xmlns:a16="http://schemas.microsoft.com/office/drawing/2014/main" id="{084D2508-5C73-4450-868C-AAEB4B182ACC}"/>
              </a:ext>
            </a:extLst>
          </p:cNvPr>
          <p:cNvSpPr>
            <a:spLocks noGrp="1"/>
          </p:cNvSpPr>
          <p:nvPr>
            <p:ph sz="half" idx="2"/>
          </p:nvPr>
        </p:nvSpPr>
        <p:spPr>
          <a:xfrm>
            <a:off x="629723" y="2737245"/>
            <a:ext cx="4185623" cy="3304117"/>
          </a:xfrm>
        </p:spPr>
        <p:txBody>
          <a:bodyPr/>
          <a:lstStyle/>
          <a:p>
            <a:pPr marL="0" indent="0">
              <a:buNone/>
            </a:pPr>
            <a:r>
              <a:rPr lang="en-GB" dirty="0">
                <a:solidFill>
                  <a:srgbClr val="7030A0"/>
                </a:solidFill>
                <a:latin typeface="Bahnschrift" panose="020B0502040204020203" pitchFamily="34" charset="0"/>
              </a:rPr>
              <a:t>Floriculture is a farm at which flowers are grown, harvested and picked to be sold.</a:t>
            </a:r>
          </a:p>
        </p:txBody>
      </p:sp>
      <p:sp>
        <p:nvSpPr>
          <p:cNvPr id="5" name="Text Placeholder 4">
            <a:extLst>
              <a:ext uri="{FF2B5EF4-FFF2-40B4-BE49-F238E27FC236}">
                <a16:creationId xmlns:a16="http://schemas.microsoft.com/office/drawing/2014/main" id="{98908F0C-0EE1-4BB6-9307-D66CC6BA34B3}"/>
              </a:ext>
            </a:extLst>
          </p:cNvPr>
          <p:cNvSpPr>
            <a:spLocks noGrp="1"/>
          </p:cNvSpPr>
          <p:nvPr>
            <p:ph type="body" sz="quarter" idx="3"/>
          </p:nvPr>
        </p:nvSpPr>
        <p:spPr/>
        <p:txBody>
          <a:bodyPr/>
          <a:lstStyle/>
          <a:p>
            <a:pPr algn="ctr"/>
            <a:r>
              <a:rPr lang="en-GB" b="1" i="1" dirty="0">
                <a:solidFill>
                  <a:srgbClr val="7030A0"/>
                </a:solidFill>
              </a:rPr>
              <a:t>Flower reproduction</a:t>
            </a:r>
          </a:p>
        </p:txBody>
      </p:sp>
      <p:sp>
        <p:nvSpPr>
          <p:cNvPr id="6" name="Content Placeholder 5">
            <a:extLst>
              <a:ext uri="{FF2B5EF4-FFF2-40B4-BE49-F238E27FC236}">
                <a16:creationId xmlns:a16="http://schemas.microsoft.com/office/drawing/2014/main" id="{F1B61E17-D212-48EF-84C4-43412594E95B}"/>
              </a:ext>
            </a:extLst>
          </p:cNvPr>
          <p:cNvSpPr>
            <a:spLocks noGrp="1"/>
          </p:cNvSpPr>
          <p:nvPr>
            <p:ph sz="quarter" idx="4"/>
          </p:nvPr>
        </p:nvSpPr>
        <p:spPr/>
        <p:txBody>
          <a:bodyPr/>
          <a:lstStyle/>
          <a:p>
            <a:pPr marL="0" indent="0">
              <a:buNone/>
            </a:pPr>
            <a:r>
              <a:rPr lang="en-GB" dirty="0">
                <a:solidFill>
                  <a:srgbClr val="7030A0"/>
                </a:solidFill>
                <a:latin typeface="Bahnschrift" panose="020B0502040204020203" pitchFamily="34" charset="0"/>
              </a:rPr>
              <a:t>Flowers reproduce in a process called asexual reproduction or sexual reproduction. </a:t>
            </a:r>
          </a:p>
          <a:p>
            <a:pPr marL="0" indent="0">
              <a:buNone/>
            </a:pPr>
            <a:r>
              <a:rPr lang="en-GB" dirty="0">
                <a:solidFill>
                  <a:srgbClr val="7030A0"/>
                </a:solidFill>
                <a:latin typeface="Bahnschrift" panose="020B0502040204020203" pitchFamily="34" charset="0"/>
              </a:rPr>
              <a:t>Asexual reproduction is when only one parent plant is needed.</a:t>
            </a:r>
          </a:p>
          <a:p>
            <a:pPr marL="0" indent="0">
              <a:buNone/>
            </a:pPr>
            <a:r>
              <a:rPr lang="en-GB" dirty="0">
                <a:solidFill>
                  <a:srgbClr val="7030A0"/>
                </a:solidFill>
                <a:latin typeface="Bahnschrift" panose="020B0502040204020203" pitchFamily="34" charset="0"/>
              </a:rPr>
              <a:t>And sexual reproduction is when two parent plants are needed as pollination needs two plants to pollinate and pollination produces plants</a:t>
            </a:r>
            <a:r>
              <a:rPr lang="en-GB" dirty="0">
                <a:solidFill>
                  <a:srgbClr val="7030A0"/>
                </a:solidFill>
              </a:rPr>
              <a:t>.</a:t>
            </a:r>
          </a:p>
        </p:txBody>
      </p:sp>
      <p:pic>
        <p:nvPicPr>
          <p:cNvPr id="7" name="Picture 6">
            <a:extLst>
              <a:ext uri="{FF2B5EF4-FFF2-40B4-BE49-F238E27FC236}">
                <a16:creationId xmlns:a16="http://schemas.microsoft.com/office/drawing/2014/main" id="{A1987C98-1EC8-4DFA-BC00-DD121E5D204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8729" y="3648767"/>
            <a:ext cx="4262780" cy="2557668"/>
          </a:xfrm>
          <a:prstGeom prst="rect">
            <a:avLst/>
          </a:prstGeom>
        </p:spPr>
      </p:pic>
      <p:pic>
        <p:nvPicPr>
          <p:cNvPr id="8" name="Picture 7">
            <a:extLst>
              <a:ext uri="{FF2B5EF4-FFF2-40B4-BE49-F238E27FC236}">
                <a16:creationId xmlns:a16="http://schemas.microsoft.com/office/drawing/2014/main" id="{DAEB80B7-3FBA-402E-A079-0028A76F110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274001" y="0"/>
            <a:ext cx="2917999" cy="4120756"/>
          </a:xfrm>
          <a:prstGeom prst="rect">
            <a:avLst/>
          </a:prstGeom>
        </p:spPr>
      </p:pic>
      <p:pic>
        <p:nvPicPr>
          <p:cNvPr id="10" name="Picture 9">
            <a:extLst>
              <a:ext uri="{FF2B5EF4-FFF2-40B4-BE49-F238E27FC236}">
                <a16:creationId xmlns:a16="http://schemas.microsoft.com/office/drawing/2014/main" id="{96D31D82-5FD8-468E-A196-1A128A498C7B}"/>
              </a:ext>
            </a:extLst>
          </p:cNvPr>
          <p:cNvPicPr>
            <a:picLocks noChangeAspect="1"/>
          </p:cNvPicPr>
          <p:nvPr/>
        </p:nvPicPr>
        <p:blipFill>
          <a:blip r:embed="rId4" cstate="email">
            <a:extLst>
              <a:ext uri="{28A0092B-C50C-407E-A947-70E740481C1C}">
                <a14:useLocalDpi xmlns:a14="http://schemas.microsoft.com/office/drawing/2010/main"/>
              </a:ext>
              <a:ext uri="{837473B0-CC2E-450A-ABE3-18F120FF3D39}">
                <a1611:picAttrSrcUrl xmlns:a1611="http://schemas.microsoft.com/office/drawing/2016/11/main" r:id="rId5"/>
              </a:ext>
            </a:extLst>
          </a:blip>
          <a:stretch>
            <a:fillRect/>
          </a:stretch>
        </p:blipFill>
        <p:spPr>
          <a:xfrm>
            <a:off x="-1" y="-64385"/>
            <a:ext cx="1444487" cy="2426435"/>
          </a:xfrm>
          <a:prstGeom prst="rect">
            <a:avLst/>
          </a:prstGeom>
        </p:spPr>
      </p:pic>
      <p:pic>
        <p:nvPicPr>
          <p:cNvPr id="12" name="Picture 11">
            <a:extLst>
              <a:ext uri="{FF2B5EF4-FFF2-40B4-BE49-F238E27FC236}">
                <a16:creationId xmlns:a16="http://schemas.microsoft.com/office/drawing/2014/main" id="{46FC626B-9241-4A4C-933C-60C4EE8FD90F}"/>
              </a:ext>
            </a:extLst>
          </p:cNvPr>
          <p:cNvPicPr>
            <a:picLocks noChangeAspect="1"/>
          </p:cNvPicPr>
          <p:nvPr/>
        </p:nvPicPr>
        <p:blipFill>
          <a:blip r:embed="rId6" cstate="email">
            <a:extLst>
              <a:ext uri="{28A0092B-C50C-407E-A947-70E740481C1C}">
                <a14:useLocalDpi xmlns:a14="http://schemas.microsoft.com/office/drawing/2010/main"/>
              </a:ext>
              <a:ext uri="{837473B0-CC2E-450A-ABE3-18F120FF3D39}">
                <a1611:picAttrSrcUrl xmlns:a1611="http://schemas.microsoft.com/office/drawing/2016/11/main" r:id="rId7"/>
              </a:ext>
            </a:extLst>
          </a:blip>
          <a:stretch>
            <a:fillRect/>
          </a:stretch>
        </p:blipFill>
        <p:spPr>
          <a:xfrm>
            <a:off x="9051235" y="4703678"/>
            <a:ext cx="3140765" cy="2160028"/>
          </a:xfrm>
          <a:prstGeom prst="rect">
            <a:avLst/>
          </a:prstGeom>
        </p:spPr>
      </p:pic>
    </p:spTree>
    <p:extLst>
      <p:ext uri="{BB962C8B-B14F-4D97-AF65-F5344CB8AC3E}">
        <p14:creationId xmlns:p14="http://schemas.microsoft.com/office/powerpoint/2010/main" val="3154214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fade">
                                      <p:cBhvr>
                                        <p:cTn id="17" dur="500"/>
                                        <p:tgtEl>
                                          <p:spTgt spid="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0" end="0"/>
                                            </p:txEl>
                                          </p:spTgt>
                                        </p:tgtEl>
                                        <p:attrNameLst>
                                          <p:attrName>style.visibility</p:attrName>
                                        </p:attrNameLst>
                                      </p:cBhvr>
                                      <p:to>
                                        <p:strVal val="visible"/>
                                      </p:to>
                                    </p:set>
                                    <p:animEffect transition="in" filter="fade">
                                      <p:cBhvr>
                                        <p:cTn id="22" dur="500"/>
                                        <p:tgtEl>
                                          <p:spTgt spid="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0" end="0"/>
                                            </p:txEl>
                                          </p:spTgt>
                                        </p:tgtEl>
                                        <p:attrNameLst>
                                          <p:attrName>style.visibility</p:attrName>
                                        </p:attrNameLst>
                                      </p:cBhvr>
                                      <p:to>
                                        <p:strVal val="visible"/>
                                      </p:to>
                                    </p:set>
                                    <p:animEffect transition="in" filter="fade">
                                      <p:cBhvr>
                                        <p:cTn id="27" dur="500"/>
                                        <p:tgtEl>
                                          <p:spTgt spid="6">
                                            <p:txEl>
                                              <p:pRg st="0" end="0"/>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6">
                                            <p:txEl>
                                              <p:pRg st="1" end="1"/>
                                            </p:txEl>
                                          </p:spTgt>
                                        </p:tgtEl>
                                        <p:attrNameLst>
                                          <p:attrName>style.visibility</p:attrName>
                                        </p:attrNameLst>
                                      </p:cBhvr>
                                      <p:to>
                                        <p:strVal val="visible"/>
                                      </p:to>
                                    </p:set>
                                    <p:animEffect transition="in" filter="fade">
                                      <p:cBhvr>
                                        <p:cTn id="30" dur="500"/>
                                        <p:tgtEl>
                                          <p:spTgt spid="6">
                                            <p:txEl>
                                              <p:pRg st="1" end="1"/>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6">
                                            <p:txEl>
                                              <p:pRg st="2" end="2"/>
                                            </p:txEl>
                                          </p:spTgt>
                                        </p:tgtEl>
                                        <p:attrNameLst>
                                          <p:attrName>style.visibility</p:attrName>
                                        </p:attrNameLst>
                                      </p:cBhvr>
                                      <p:to>
                                        <p:strVal val="visible"/>
                                      </p:to>
                                    </p:set>
                                    <p:animEffect transition="in" filter="fade">
                                      <p:cBhvr>
                                        <p:cTn id="33" dur="500"/>
                                        <p:tgtEl>
                                          <p:spTgt spid="6">
                                            <p:txEl>
                                              <p:pRg st="2" end="2"/>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500"/>
                                        <p:tgtEl>
                                          <p:spTgt spid="7"/>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500"/>
                                        <p:tgtEl>
                                          <p:spTgt spid="10"/>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fade">
                                      <p:cBhvr>
                                        <p:cTn id="48" dur="500"/>
                                        <p:tgtEl>
                                          <p:spTgt spid="8"/>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fade">
                                      <p:cBhvr>
                                        <p:cTn id="5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E88E6C-0EE2-49F2-B79D-C3E207535AE0}"/>
              </a:ext>
            </a:extLst>
          </p:cNvPr>
          <p:cNvSpPr>
            <a:spLocks noGrp="1"/>
          </p:cNvSpPr>
          <p:nvPr>
            <p:ph type="title"/>
          </p:nvPr>
        </p:nvSpPr>
        <p:spPr>
          <a:xfrm>
            <a:off x="677334" y="609600"/>
            <a:ext cx="8596668" cy="3949148"/>
          </a:xfrm>
        </p:spPr>
        <p:txBody>
          <a:bodyPr>
            <a:noAutofit/>
          </a:bodyPr>
          <a:lstStyle/>
          <a:p>
            <a:pPr algn="ctr"/>
            <a:r>
              <a:rPr lang="en-GB" sz="7200" b="1" i="1" u="sng" dirty="0">
                <a:solidFill>
                  <a:srgbClr val="C1D1F1"/>
                </a:solidFill>
              </a:rPr>
              <a:t>Thank you for reading the power point</a:t>
            </a:r>
          </a:p>
        </p:txBody>
      </p:sp>
      <p:pic>
        <p:nvPicPr>
          <p:cNvPr id="4" name="Picture 3">
            <a:extLst>
              <a:ext uri="{FF2B5EF4-FFF2-40B4-BE49-F238E27FC236}">
                <a16:creationId xmlns:a16="http://schemas.microsoft.com/office/drawing/2014/main" id="{F02C2EEF-0EC1-437C-93D6-734E4318BCB1}"/>
              </a:ext>
            </a:extLst>
          </p:cNvPr>
          <p:cNvPicPr>
            <a:picLocks noChangeAspect="1"/>
          </p:cNvPicPr>
          <p:nvPr/>
        </p:nvPicPr>
        <p:blipFill>
          <a:blip r:embed="rId2" cstate="email">
            <a:extLst>
              <a:ext uri="{28A0092B-C50C-407E-A947-70E740481C1C}">
                <a14:useLocalDpi xmlns:a14="http://schemas.microsoft.com/office/drawing/2010/main"/>
              </a:ext>
              <a:ext uri="{837473B0-CC2E-450A-ABE3-18F120FF3D39}">
                <a1611:picAttrSrcUrl xmlns:a1611="http://schemas.microsoft.com/office/drawing/2016/11/main" r:id="rId3"/>
              </a:ext>
            </a:extLst>
          </a:blip>
          <a:stretch>
            <a:fillRect/>
          </a:stretch>
        </p:blipFill>
        <p:spPr>
          <a:xfrm>
            <a:off x="2917998" y="4097128"/>
            <a:ext cx="4908216" cy="2760872"/>
          </a:xfrm>
          <a:prstGeom prst="rect">
            <a:avLst/>
          </a:prstGeom>
        </p:spPr>
      </p:pic>
    </p:spTree>
    <p:extLst>
      <p:ext uri="{BB962C8B-B14F-4D97-AF65-F5344CB8AC3E}">
        <p14:creationId xmlns:p14="http://schemas.microsoft.com/office/powerpoint/2010/main" val="1173407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otalTime>258</TotalTime>
  <Words>451</Words>
  <Application>Microsoft Office PowerPoint</Application>
  <PresentationFormat>Widescreen</PresentationFormat>
  <Paragraphs>39</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Bahnschrift</vt:lpstr>
      <vt:lpstr>Bahnschrift Light</vt:lpstr>
      <vt:lpstr>Trebuchet MS</vt:lpstr>
      <vt:lpstr>Wingdings 3</vt:lpstr>
      <vt:lpstr>Facet</vt:lpstr>
      <vt:lpstr>Sow, grow and farm.   By Isabella and Shelby</vt:lpstr>
      <vt:lpstr>CLIMATE ZONES</vt:lpstr>
      <vt:lpstr>Fair trade</vt:lpstr>
      <vt:lpstr>ALLOTMENTS</vt:lpstr>
      <vt:lpstr>Land use in the UK</vt:lpstr>
      <vt:lpstr>           Horses and Ponies</vt:lpstr>
      <vt:lpstr>Floriculture</vt:lpstr>
      <vt:lpstr>Thank you for reading the power 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Sow, grow and farm.    </dc:title>
  <dc:creator>Shelby Biggs</dc:creator>
  <cp:lastModifiedBy>Shelby Biggs</cp:lastModifiedBy>
  <cp:revision>23</cp:revision>
  <dcterms:created xsi:type="dcterms:W3CDTF">2022-05-25T12:12:34Z</dcterms:created>
  <dcterms:modified xsi:type="dcterms:W3CDTF">2022-05-27T09:08:10Z</dcterms:modified>
</cp:coreProperties>
</file>