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3" r:id="rId1"/>
  </p:sldMasterIdLst>
  <p:notesMasterIdLst>
    <p:notesMasterId r:id="rId12"/>
  </p:notesMasterIdLst>
  <p:sldIdLst>
    <p:sldId id="256" r:id="rId2"/>
    <p:sldId id="257" r:id="rId3"/>
    <p:sldId id="259" r:id="rId4"/>
    <p:sldId id="262" r:id="rId5"/>
    <p:sldId id="263" r:id="rId6"/>
    <p:sldId id="264" r:id="rId7"/>
    <p:sldId id="265" r:id="rId8"/>
    <p:sldId id="266" r:id="rId9"/>
    <p:sldId id="267" r:id="rId10"/>
    <p:sldId id="26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8766" autoAdjust="0"/>
  </p:normalViewPr>
  <p:slideViewPr>
    <p:cSldViewPr snapToGrid="0">
      <p:cViewPr varScale="1">
        <p:scale>
          <a:sx n="64" d="100"/>
          <a:sy n="64" d="100"/>
        </p:scale>
        <p:origin x="9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706937-D4C4-4DE1-9624-F3DF6A5D9442}" type="datetimeFigureOut">
              <a:rPr lang="en-GB" smtClean="0"/>
              <a:t>27/05/2022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7B2172-715F-4C01-8619-4CF41C97C0DE}" type="slidenum">
              <a:rPr lang="en-GB" smtClean="0"/>
              <a:t>‹#›</a:t>
            </a:fld>
            <a:endParaRPr lang="en-GB"/>
          </a:p>
        </p:txBody>
      </p:sp>
    </p:spTree>
    <p:extLst>
      <p:ext uri="{BB962C8B-B14F-4D97-AF65-F5344CB8AC3E}">
        <p14:creationId xmlns:p14="http://schemas.microsoft.com/office/powerpoint/2010/main" val="9197380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7B2172-715F-4C01-8619-4CF41C97C0DE}" type="slidenum">
              <a:rPr lang="en-GB" smtClean="0"/>
              <a:t>4</a:t>
            </a:fld>
            <a:endParaRPr lang="en-GB"/>
          </a:p>
        </p:txBody>
      </p:sp>
    </p:spTree>
    <p:extLst>
      <p:ext uri="{BB962C8B-B14F-4D97-AF65-F5344CB8AC3E}">
        <p14:creationId xmlns:p14="http://schemas.microsoft.com/office/powerpoint/2010/main" val="8428946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7B2172-715F-4C01-8619-4CF41C97C0DE}" type="slidenum">
              <a:rPr lang="en-GB" smtClean="0"/>
              <a:t>5</a:t>
            </a:fld>
            <a:endParaRPr lang="en-GB"/>
          </a:p>
        </p:txBody>
      </p:sp>
    </p:spTree>
    <p:extLst>
      <p:ext uri="{BB962C8B-B14F-4D97-AF65-F5344CB8AC3E}">
        <p14:creationId xmlns:p14="http://schemas.microsoft.com/office/powerpoint/2010/main" val="463928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7B2172-715F-4C01-8619-4CF41C97C0DE}" type="slidenum">
              <a:rPr lang="en-GB" smtClean="0"/>
              <a:t>6</a:t>
            </a:fld>
            <a:endParaRPr lang="en-GB"/>
          </a:p>
        </p:txBody>
      </p:sp>
    </p:spTree>
    <p:extLst>
      <p:ext uri="{BB962C8B-B14F-4D97-AF65-F5344CB8AC3E}">
        <p14:creationId xmlns:p14="http://schemas.microsoft.com/office/powerpoint/2010/main" val="3465452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77B2172-715F-4C01-8619-4CF41C97C0DE}" type="slidenum">
              <a:rPr lang="en-GB" smtClean="0"/>
              <a:t>10</a:t>
            </a:fld>
            <a:endParaRPr lang="en-GB"/>
          </a:p>
        </p:txBody>
      </p:sp>
    </p:spTree>
    <p:extLst>
      <p:ext uri="{BB962C8B-B14F-4D97-AF65-F5344CB8AC3E}">
        <p14:creationId xmlns:p14="http://schemas.microsoft.com/office/powerpoint/2010/main" val="34624053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6EE18-4053-4D0E-A233-BF707271A33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349E40-DCC1-435A-A3FB-542BC711DF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C0CD1B7-2FC9-48BF-8665-AF352607E9BA}"/>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98221DF6-BA54-4D85-B8C9-FB8BDA0D8FF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250905-EC88-459E-AA69-4399A5BEB6FE}"/>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3646085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F4B21F-B526-4A9C-AF8E-65E6503883D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92DBF4B-65C7-4CB5-86E5-53564B625993}"/>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78D195-4E09-4FBF-AA42-559C96524600}"/>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21FB0284-3F1D-44B5-9CAD-1FB372942C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D84D22-A2A5-4A2D-8083-1FF2E529F829}"/>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13289412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8963E-D0F6-41C7-8375-E9875FA6AC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2FF022A-9ECF-457E-BE87-19EB002B384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FBBE327-BD02-410E-93C5-BBE35139563F}"/>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19D4BC47-F1C8-42D5-AEEA-51BB79FF92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46BC27-10ED-4B19-840D-F43FE1BD9E8A}"/>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39265839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30312-B8C5-4AA1-A45F-BCEBA3B1F0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772DE74-6B8D-41CC-A9AD-366A498513E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05043D-66A1-43BE-A0CE-3F74C702DE4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5B37EE5-0D95-416A-A702-7FBAA3000CCC}"/>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6" name="Footer Placeholder 5">
            <a:extLst>
              <a:ext uri="{FF2B5EF4-FFF2-40B4-BE49-F238E27FC236}">
                <a16:creationId xmlns:a16="http://schemas.microsoft.com/office/drawing/2014/main" id="{C6C4F771-0A89-4CC1-AE62-5B96429004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FB2723D-5C1F-4600-B033-C6C3501D9BC3}"/>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7378701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BD78F-A337-47B6-A557-AD8F9786817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49D055C-B755-43C4-9C9D-95B7EAC1B6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A8FF01E-3F82-4870-A604-DCAE4BBC7A3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F0AC38-E556-4DB3-881A-F0B0E2E293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B17B59E-910C-4FE0-9559-F71FF82BE4C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BE108A6-8E4D-4DF9-997F-369A457134FE}"/>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8" name="Footer Placeholder 7">
            <a:extLst>
              <a:ext uri="{FF2B5EF4-FFF2-40B4-BE49-F238E27FC236}">
                <a16:creationId xmlns:a16="http://schemas.microsoft.com/office/drawing/2014/main" id="{0DE19439-8C28-4287-8281-F8987181CA9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ED81C2-4381-413C-A428-8C65E4F289BA}"/>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2467743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66A824-0B65-4BD8-91C6-CAF931F516E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FFB259-2D02-49A6-813B-CBE4E75E55DE}"/>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4" name="Footer Placeholder 3">
            <a:extLst>
              <a:ext uri="{FF2B5EF4-FFF2-40B4-BE49-F238E27FC236}">
                <a16:creationId xmlns:a16="http://schemas.microsoft.com/office/drawing/2014/main" id="{11CD35C9-1B2F-4761-BD14-149548FC607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D907B4F-9866-4E0C-97AB-26B292926EFF}"/>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26068462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1EF3A83-5239-4894-9EFC-560FFC07D47C}"/>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3" name="Footer Placeholder 2">
            <a:extLst>
              <a:ext uri="{FF2B5EF4-FFF2-40B4-BE49-F238E27FC236}">
                <a16:creationId xmlns:a16="http://schemas.microsoft.com/office/drawing/2014/main" id="{8F31C457-9468-4554-ACFF-C3AE235107F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6B044F8-2014-4FDB-8B03-AD75A06AC060}"/>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3400638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F3F1E-D941-48DB-84FB-C66368AAAB8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1578DE8-FA54-4C96-8797-8A172972BD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BAC3B-989D-4062-A744-028EF134DA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A2DBEDE-06DD-4DB7-8E2E-D17A8058FA75}"/>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6" name="Footer Placeholder 5">
            <a:extLst>
              <a:ext uri="{FF2B5EF4-FFF2-40B4-BE49-F238E27FC236}">
                <a16:creationId xmlns:a16="http://schemas.microsoft.com/office/drawing/2014/main" id="{1CE0B134-AE7E-402D-B821-970D624709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CAFDE2-70BC-4969-A9BD-AFCC23E0F9FE}"/>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15993600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4B413C-9CC5-4C80-A420-9B2952B5F8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245A7AD-0B6B-40CD-BE91-4D43247054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76628EB-DF7D-467D-867E-6D9CFB1A4F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A292F34-70D1-459A-B5FC-AB23D6233D45}"/>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6" name="Footer Placeholder 5">
            <a:extLst>
              <a:ext uri="{FF2B5EF4-FFF2-40B4-BE49-F238E27FC236}">
                <a16:creationId xmlns:a16="http://schemas.microsoft.com/office/drawing/2014/main" id="{A87C953E-10FC-4973-B025-7C3C1704C03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798989-EC9E-4C75-B2A1-4CBE18F5AAEC}"/>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24540424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68596-7D43-4983-ADA8-9BE7BFF30FB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6FF9477-5C1D-4936-A884-C35527B3FA8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416ACA-74F7-4076-8985-F61E13B65FEE}"/>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876F8961-4BCD-41B3-8D10-6E7F6D264A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611F6C-D01B-4CB0-9626-E8244BC1C97D}"/>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38544919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0B1E40C-F179-4B5B-9E6F-970C80B2F9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886C4B-CCB8-467B-A2CD-80E32E9DF6E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87982B-BFD7-4150-B99F-3A7494D52EE5}"/>
              </a:ext>
            </a:extLst>
          </p:cNvPr>
          <p:cNvSpPr>
            <a:spLocks noGrp="1"/>
          </p:cNvSpPr>
          <p:nvPr>
            <p:ph type="dt" sz="half" idx="10"/>
          </p:nvPr>
        </p:nvSpPr>
        <p:spPr/>
        <p:txBody>
          <a:body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16AC2F92-5A3A-43C7-A275-E6F18E329D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8F0EA8-166F-4F19-96E0-11A4A8A2FBDD}"/>
              </a:ext>
            </a:extLst>
          </p:cNvPr>
          <p:cNvSpPr>
            <a:spLocks noGrp="1"/>
          </p:cNvSpPr>
          <p:nvPr>
            <p:ph type="sldNum" sz="quarter" idx="12"/>
          </p:nvPr>
        </p:nvSpPr>
        <p:spPr/>
        <p:txBody>
          <a:bodyPr/>
          <a:lstStyle/>
          <a:p>
            <a:fld id="{EBB74659-96FF-4219-8C55-5247A57519E6}" type="slidenum">
              <a:rPr lang="en-GB" smtClean="0"/>
              <a:t>‹#›</a:t>
            </a:fld>
            <a:endParaRPr lang="en-GB"/>
          </a:p>
        </p:txBody>
      </p:sp>
    </p:spTree>
    <p:extLst>
      <p:ext uri="{BB962C8B-B14F-4D97-AF65-F5344CB8AC3E}">
        <p14:creationId xmlns:p14="http://schemas.microsoft.com/office/powerpoint/2010/main" val="11552884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3128A5-2047-48AD-90D9-958EFD6D305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017D34-66B2-4F0B-AAD6-0865647EA8D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4F041BC-948E-483A-B99E-CF04202195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1C236D-CBF3-47D1-BB85-244F7AC1EFB3}" type="datetimeFigureOut">
              <a:rPr lang="en-GB" smtClean="0"/>
              <a:t>27/05/2022</a:t>
            </a:fld>
            <a:endParaRPr lang="en-GB"/>
          </a:p>
        </p:txBody>
      </p:sp>
      <p:sp>
        <p:nvSpPr>
          <p:cNvPr id="5" name="Footer Placeholder 4">
            <a:extLst>
              <a:ext uri="{FF2B5EF4-FFF2-40B4-BE49-F238E27FC236}">
                <a16:creationId xmlns:a16="http://schemas.microsoft.com/office/drawing/2014/main" id="{0F673E95-714B-4245-9486-8B04208F5F9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FF6DF87-1A29-482F-BEC1-428E1022D6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B74659-96FF-4219-8C55-5247A57519E6}" type="slidenum">
              <a:rPr lang="en-GB" smtClean="0"/>
              <a:t>‹#›</a:t>
            </a:fld>
            <a:endParaRPr lang="en-GB"/>
          </a:p>
        </p:txBody>
      </p:sp>
    </p:spTree>
    <p:extLst>
      <p:ext uri="{BB962C8B-B14F-4D97-AF65-F5344CB8AC3E}">
        <p14:creationId xmlns:p14="http://schemas.microsoft.com/office/powerpoint/2010/main" val="2517889746"/>
      </p:ext>
    </p:extLst>
  </p:cSld>
  <p:clrMap bg1="lt1" tx1="dk1" bg2="lt2" tx2="dk2" accent1="accent1" accent2="accent2" accent3="accent3" accent4="accent4" accent5="accent5" accent6="accent6" hlink="hlink" folHlink="folHlink"/>
  <p:sldLayoutIdLst>
    <p:sldLayoutId id="2147483914" r:id="rId1"/>
    <p:sldLayoutId id="2147483915" r:id="rId2"/>
    <p:sldLayoutId id="2147483916" r:id="rId3"/>
    <p:sldLayoutId id="2147483917" r:id="rId4"/>
    <p:sldLayoutId id="2147483918" r:id="rId5"/>
    <p:sldLayoutId id="2147483919" r:id="rId6"/>
    <p:sldLayoutId id="2147483920" r:id="rId7"/>
    <p:sldLayoutId id="2147483921" r:id="rId8"/>
    <p:sldLayoutId id="2147483922" r:id="rId9"/>
    <p:sldLayoutId id="2147483923" r:id="rId10"/>
    <p:sldLayoutId id="214748392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51E63-EC9E-46C3-B38E-CE97CD14414F}"/>
              </a:ext>
            </a:extLst>
          </p:cNvPr>
          <p:cNvPicPr>
            <a:picLocks noChangeAspect="1"/>
          </p:cNvPicPr>
          <p:nvPr/>
        </p:nvPicPr>
        <p:blipFill>
          <a:blip r:embed="rId2"/>
          <a:stretch>
            <a:fillRect/>
          </a:stretch>
        </p:blipFill>
        <p:spPr>
          <a:xfrm>
            <a:off x="0" y="0"/>
            <a:ext cx="12192000" cy="7450666"/>
          </a:xfrm>
          <a:prstGeom prst="rect">
            <a:avLst/>
          </a:prstGeom>
        </p:spPr>
      </p:pic>
      <p:sp>
        <p:nvSpPr>
          <p:cNvPr id="2" name="Title 1">
            <a:extLst>
              <a:ext uri="{FF2B5EF4-FFF2-40B4-BE49-F238E27FC236}">
                <a16:creationId xmlns:a16="http://schemas.microsoft.com/office/drawing/2014/main" id="{85F51E6A-C828-478C-B68D-03238C8F21E7}"/>
              </a:ext>
            </a:extLst>
          </p:cNvPr>
          <p:cNvSpPr>
            <a:spLocks noGrp="1"/>
          </p:cNvSpPr>
          <p:nvPr>
            <p:ph type="ctrTitle"/>
          </p:nvPr>
        </p:nvSpPr>
        <p:spPr>
          <a:xfrm>
            <a:off x="3061252" y="729556"/>
            <a:ext cx="6414052" cy="1190833"/>
          </a:xfrm>
        </p:spPr>
        <p:txBody>
          <a:bodyPr>
            <a:noAutofit/>
          </a:bodyPr>
          <a:lstStyle/>
          <a:p>
            <a:pPr algn="ctr"/>
            <a:r>
              <a:rPr lang="en-GB" u="sng" dirty="0">
                <a:solidFill>
                  <a:schemeClr val="tx1"/>
                </a:solidFill>
                <a:latin typeface="Arial" panose="020B0604020202020204" pitchFamily="34" charset="0"/>
                <a:cs typeface="Arial" panose="020B0604020202020204" pitchFamily="34" charset="0"/>
              </a:rPr>
              <a:t>Sow, Grow and Farm</a:t>
            </a:r>
          </a:p>
        </p:txBody>
      </p:sp>
      <p:sp>
        <p:nvSpPr>
          <p:cNvPr id="3" name="Subtitle 2">
            <a:extLst>
              <a:ext uri="{FF2B5EF4-FFF2-40B4-BE49-F238E27FC236}">
                <a16:creationId xmlns:a16="http://schemas.microsoft.com/office/drawing/2014/main" id="{CBDD83C2-727F-4119-809F-2F2ACF99090C}"/>
              </a:ext>
            </a:extLst>
          </p:cNvPr>
          <p:cNvSpPr>
            <a:spLocks noGrp="1"/>
          </p:cNvSpPr>
          <p:nvPr>
            <p:ph type="subTitle" idx="1"/>
          </p:nvPr>
        </p:nvSpPr>
        <p:spPr>
          <a:xfrm>
            <a:off x="3703983" y="1958695"/>
            <a:ext cx="4499114" cy="452510"/>
          </a:xfrm>
        </p:spPr>
        <p:txBody>
          <a:bodyPr>
            <a:noAutofit/>
          </a:bodyPr>
          <a:lstStyle/>
          <a:p>
            <a:pPr algn="ctr"/>
            <a:r>
              <a:rPr lang="en-GB" sz="2800" dirty="0">
                <a:solidFill>
                  <a:schemeClr val="tx1"/>
                </a:solidFill>
                <a:latin typeface="Arial" panose="020B0604020202020204" pitchFamily="34" charset="0"/>
                <a:cs typeface="Arial" panose="020B0604020202020204" pitchFamily="34" charset="0"/>
              </a:rPr>
              <a:t>Maisie and Kiona</a:t>
            </a:r>
          </a:p>
        </p:txBody>
      </p:sp>
    </p:spTree>
    <p:extLst>
      <p:ext uri="{BB962C8B-B14F-4D97-AF65-F5344CB8AC3E}">
        <p14:creationId xmlns:p14="http://schemas.microsoft.com/office/powerpoint/2010/main" val="42036845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5C6D6-C402-4746-AE60-936AEFF92E8D}"/>
              </a:ext>
            </a:extLst>
          </p:cNvPr>
          <p:cNvSpPr>
            <a:spLocks noGrp="1"/>
          </p:cNvSpPr>
          <p:nvPr>
            <p:ph type="title"/>
          </p:nvPr>
        </p:nvSpPr>
        <p:spPr/>
        <p:txBody>
          <a:bodyPr>
            <a:normAutofit/>
          </a:bodyPr>
          <a:lstStyle/>
          <a:p>
            <a:r>
              <a:rPr lang="en-GB" sz="4800" b="1" u="sng" dirty="0">
                <a:solidFill>
                  <a:schemeClr val="tx1"/>
                </a:solidFill>
                <a:latin typeface="Arial" panose="020B0604020202020204" pitchFamily="34" charset="0"/>
                <a:cs typeface="Arial" panose="020B0604020202020204" pitchFamily="34" charset="0"/>
              </a:rPr>
              <a:t>Our Big Question</a:t>
            </a:r>
          </a:p>
        </p:txBody>
      </p:sp>
      <p:sp>
        <p:nvSpPr>
          <p:cNvPr id="3" name="Content Placeholder 2">
            <a:extLst>
              <a:ext uri="{FF2B5EF4-FFF2-40B4-BE49-F238E27FC236}">
                <a16:creationId xmlns:a16="http://schemas.microsoft.com/office/drawing/2014/main" id="{08643D0A-30F5-44F8-A958-D5627A4164A2}"/>
              </a:ext>
            </a:extLst>
          </p:cNvPr>
          <p:cNvSpPr>
            <a:spLocks noGrp="1"/>
          </p:cNvSpPr>
          <p:nvPr>
            <p:ph sz="half" idx="1"/>
          </p:nvPr>
        </p:nvSpPr>
        <p:spPr/>
        <p:txBody>
          <a:bodyPr>
            <a:normAutofit/>
          </a:bodyPr>
          <a:lstStyle/>
          <a:p>
            <a:pPr marL="0" indent="0">
              <a:buNone/>
            </a:pPr>
            <a:r>
              <a:rPr lang="en-GB" sz="2400" dirty="0">
                <a:solidFill>
                  <a:schemeClr val="tx1"/>
                </a:solidFill>
                <a:latin typeface="Arial" panose="020B0604020202020204" pitchFamily="34" charset="0"/>
                <a:cs typeface="Arial" panose="020B0604020202020204" pitchFamily="34" charset="0"/>
              </a:rPr>
              <a:t>Our big question is: What makes a good farm?</a:t>
            </a:r>
          </a:p>
          <a:p>
            <a:pPr marL="0" indent="0">
              <a:buNone/>
            </a:pPr>
            <a:r>
              <a:rPr lang="en-GB" sz="2400" dirty="0">
                <a:solidFill>
                  <a:schemeClr val="tx1"/>
                </a:solidFill>
                <a:latin typeface="Arial" panose="020B0604020202020204" pitchFamily="34" charset="0"/>
                <a:cs typeface="Arial" panose="020B0604020202020204" pitchFamily="34" charset="0"/>
              </a:rPr>
              <a:t>We think having good machinery, such as Tractors, Combine Harvesters, Transporters, and Cherry Pikers.</a:t>
            </a:r>
          </a:p>
          <a:p>
            <a:pPr marL="0" indent="0">
              <a:buNone/>
            </a:pPr>
            <a:r>
              <a:rPr lang="en-GB" sz="2400" dirty="0">
                <a:solidFill>
                  <a:schemeClr val="tx1"/>
                </a:solidFill>
                <a:latin typeface="Arial" panose="020B0604020202020204" pitchFamily="34" charset="0"/>
                <a:cs typeface="Arial" panose="020B0604020202020204" pitchFamily="34" charset="0"/>
              </a:rPr>
              <a:t> Also you might have to have crops. Farmers have to work every-day or every 2 days.</a:t>
            </a:r>
          </a:p>
        </p:txBody>
      </p:sp>
      <p:pic>
        <p:nvPicPr>
          <p:cNvPr id="5" name="Content Placeholder 4">
            <a:extLst>
              <a:ext uri="{FF2B5EF4-FFF2-40B4-BE49-F238E27FC236}">
                <a16:creationId xmlns:a16="http://schemas.microsoft.com/office/drawing/2014/main" id="{E1071E4C-4AF1-43BB-99FE-D019217BA822}"/>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6096000" y="1431221"/>
            <a:ext cx="5989366" cy="3995558"/>
          </a:xfrm>
          <a:prstGeom prst="rect">
            <a:avLst/>
          </a:prstGeom>
        </p:spPr>
      </p:pic>
    </p:spTree>
    <p:extLst>
      <p:ext uri="{BB962C8B-B14F-4D97-AF65-F5344CB8AC3E}">
        <p14:creationId xmlns:p14="http://schemas.microsoft.com/office/powerpoint/2010/main" val="394387887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33DA2-AAFE-4AFD-B56C-1CCC5EF67A25}"/>
              </a:ext>
            </a:extLst>
          </p:cNvPr>
          <p:cNvSpPr>
            <a:spLocks noGrp="1"/>
          </p:cNvSpPr>
          <p:nvPr>
            <p:ph type="title"/>
          </p:nvPr>
        </p:nvSpPr>
        <p:spPr/>
        <p:txBody>
          <a:bodyPr>
            <a:normAutofit fontScale="90000"/>
          </a:bodyPr>
          <a:lstStyle/>
          <a:p>
            <a:r>
              <a:rPr lang="en-GB" sz="4800" b="1" u="sng" dirty="0">
                <a:latin typeface="Arial" panose="020B0604020202020204" pitchFamily="34" charset="0"/>
                <a:cs typeface="Arial" panose="020B0604020202020204" pitchFamily="34" charset="0"/>
              </a:rPr>
              <a:t>Seasonality</a:t>
            </a:r>
            <a:r>
              <a:rPr lang="en-GB" b="1" dirty="0">
                <a:latin typeface="Harrington" panose="04040505050A02020702" pitchFamily="82" charset="0"/>
              </a:rPr>
              <a:t> </a:t>
            </a:r>
            <a:br>
              <a:rPr lang="en-GB" b="1" dirty="0">
                <a:latin typeface="Harrington" panose="04040505050A02020702" pitchFamily="82" charset="0"/>
              </a:rPr>
            </a:br>
            <a:endParaRPr lang="en-GB" b="1" dirty="0">
              <a:latin typeface="Harrington" panose="04040505050A02020702" pitchFamily="82" charset="0"/>
            </a:endParaRPr>
          </a:p>
        </p:txBody>
      </p:sp>
      <p:sp>
        <p:nvSpPr>
          <p:cNvPr id="3" name="Content Placeholder 2">
            <a:extLst>
              <a:ext uri="{FF2B5EF4-FFF2-40B4-BE49-F238E27FC236}">
                <a16:creationId xmlns:a16="http://schemas.microsoft.com/office/drawing/2014/main" id="{7D3FB60E-14D3-46BD-82B9-05630644B054}"/>
              </a:ext>
            </a:extLst>
          </p:cNvPr>
          <p:cNvSpPr>
            <a:spLocks noGrp="1"/>
          </p:cNvSpPr>
          <p:nvPr>
            <p:ph idx="1"/>
          </p:nvPr>
        </p:nvSpPr>
        <p:spPr/>
        <p:txBody>
          <a:bodyPr>
            <a:normAutofit/>
          </a:bodyPr>
          <a:lstStyle/>
          <a:p>
            <a:pPr marL="0" indent="0">
              <a:buNone/>
            </a:pPr>
            <a:r>
              <a:rPr lang="en-GB" sz="2400" dirty="0">
                <a:latin typeface="Arial" panose="020B0604020202020204" pitchFamily="34" charset="0"/>
                <a:cs typeface="Arial" panose="020B0604020202020204" pitchFamily="34" charset="0"/>
              </a:rPr>
              <a:t>We have done some work on seasonality. Some of the facts are: Food that has grown had ripened naturally before being harvested is tasty and at its best. Local seasonal food will be fresher than food picked and transported from thousands of miles away. A foods nutritional value drops after it has been picked. Freshly picked seasonal food has more nutrition than food that has been picked and then transported over several days.</a:t>
            </a:r>
          </a:p>
        </p:txBody>
      </p:sp>
      <p:pic>
        <p:nvPicPr>
          <p:cNvPr id="4" name="Picture 3">
            <a:extLst>
              <a:ext uri="{FF2B5EF4-FFF2-40B4-BE49-F238E27FC236}">
                <a16:creationId xmlns:a16="http://schemas.microsoft.com/office/drawing/2014/main" id="{59B13168-31D4-901C-2273-9D1E9E684F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59626" y="3862138"/>
            <a:ext cx="5310606" cy="2805770"/>
          </a:xfrm>
          <a:prstGeom prst="rect">
            <a:avLst/>
          </a:prstGeom>
        </p:spPr>
      </p:pic>
    </p:spTree>
    <p:extLst>
      <p:ext uri="{BB962C8B-B14F-4D97-AF65-F5344CB8AC3E}">
        <p14:creationId xmlns:p14="http://schemas.microsoft.com/office/powerpoint/2010/main" val="270899017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ABD48-203D-0D20-3624-57728F9FF21E}"/>
              </a:ext>
            </a:extLst>
          </p:cNvPr>
          <p:cNvSpPr>
            <a:spLocks noGrp="1"/>
          </p:cNvSpPr>
          <p:nvPr>
            <p:ph type="title"/>
          </p:nvPr>
        </p:nvSpPr>
        <p:spPr>
          <a:xfrm>
            <a:off x="836612" y="1683544"/>
            <a:ext cx="3932237" cy="825500"/>
          </a:xfrm>
        </p:spPr>
        <p:txBody>
          <a:bodyPr>
            <a:noAutofit/>
          </a:bodyPr>
          <a:lstStyle/>
          <a:p>
            <a:r>
              <a:rPr lang="en-GB" b="1" dirty="0">
                <a:latin typeface="Arial" panose="020B0604020202020204" pitchFamily="34" charset="0"/>
                <a:cs typeface="Arial" panose="020B0604020202020204" pitchFamily="34" charset="0"/>
              </a:rPr>
              <a:t>Sexual reproduction</a:t>
            </a:r>
          </a:p>
        </p:txBody>
      </p:sp>
      <p:sp>
        <p:nvSpPr>
          <p:cNvPr id="4" name="Text Placeholder 3">
            <a:extLst>
              <a:ext uri="{FF2B5EF4-FFF2-40B4-BE49-F238E27FC236}">
                <a16:creationId xmlns:a16="http://schemas.microsoft.com/office/drawing/2014/main" id="{8BC26AEF-15FF-55E1-03CC-0E13556999C0}"/>
              </a:ext>
            </a:extLst>
          </p:cNvPr>
          <p:cNvSpPr>
            <a:spLocks noGrp="1"/>
          </p:cNvSpPr>
          <p:nvPr>
            <p:ph type="body" sz="half" idx="2"/>
          </p:nvPr>
        </p:nvSpPr>
        <p:spPr>
          <a:xfrm>
            <a:off x="839788" y="2520490"/>
            <a:ext cx="3932237" cy="3811588"/>
          </a:xfrm>
        </p:spPr>
        <p:txBody>
          <a:bodyPr>
            <a:normAutofit/>
          </a:bodyPr>
          <a:lstStyle/>
          <a:p>
            <a:r>
              <a:rPr lang="en-GB" sz="2400" dirty="0">
                <a:latin typeface="Arial" panose="020B0604020202020204" pitchFamily="34" charset="0"/>
                <a:cs typeface="Arial" panose="020B0604020202020204" pitchFamily="34" charset="0"/>
              </a:rPr>
              <a:t>In sexual reproduction pollen is transported from one parent to another to create seeds that then grow into a new plant. The new plants are genetically different from their parents.</a:t>
            </a:r>
          </a:p>
        </p:txBody>
      </p:sp>
      <p:sp>
        <p:nvSpPr>
          <p:cNvPr id="5" name="TextBox 4">
            <a:extLst>
              <a:ext uri="{FF2B5EF4-FFF2-40B4-BE49-F238E27FC236}">
                <a16:creationId xmlns:a16="http://schemas.microsoft.com/office/drawing/2014/main" id="{227C05B8-80C1-4251-1CFE-7F357B0EE62B}"/>
              </a:ext>
            </a:extLst>
          </p:cNvPr>
          <p:cNvSpPr txBox="1"/>
          <p:nvPr/>
        </p:nvSpPr>
        <p:spPr>
          <a:xfrm>
            <a:off x="836612" y="125770"/>
            <a:ext cx="5103812" cy="1446550"/>
          </a:xfrm>
          <a:prstGeom prst="rect">
            <a:avLst/>
          </a:prstGeom>
          <a:noFill/>
        </p:spPr>
        <p:txBody>
          <a:bodyPr wrap="square" rtlCol="0">
            <a:spAutoFit/>
          </a:bodyPr>
          <a:lstStyle/>
          <a:p>
            <a:r>
              <a:rPr lang="en-GB" sz="4000" b="1" u="sng" dirty="0">
                <a:latin typeface="Arial" panose="020B0604020202020204" pitchFamily="34" charset="0"/>
                <a:cs typeface="Arial" panose="020B0604020202020204" pitchFamily="34" charset="0"/>
              </a:rPr>
              <a:t>Plant reproduction</a:t>
            </a:r>
          </a:p>
          <a:p>
            <a:r>
              <a:rPr lang="en-GB" sz="2400" dirty="0">
                <a:latin typeface="Arial" panose="020B0604020202020204" pitchFamily="34" charset="0"/>
                <a:cs typeface="Arial" panose="020B0604020202020204" pitchFamily="34" charset="0"/>
              </a:rPr>
              <a:t>We have done some work on plant reproduction here are the facts.</a:t>
            </a:r>
          </a:p>
        </p:txBody>
      </p:sp>
      <p:sp>
        <p:nvSpPr>
          <p:cNvPr id="6" name="Picture Placeholder 2">
            <a:extLst>
              <a:ext uri="{FF2B5EF4-FFF2-40B4-BE49-F238E27FC236}">
                <a16:creationId xmlns:a16="http://schemas.microsoft.com/office/drawing/2014/main" id="{84DB9A1E-B66B-75B7-17AC-EEB4E96F12D0}"/>
              </a:ext>
            </a:extLst>
          </p:cNvPr>
          <p:cNvSpPr txBox="1">
            <a:spLocks/>
          </p:cNvSpPr>
          <p:nvPr/>
        </p:nvSpPr>
        <p:spPr>
          <a:xfrm>
            <a:off x="5180012" y="1239838"/>
            <a:ext cx="6172200" cy="4629150"/>
          </a:xfrm>
          <a:prstGeom prst="rect">
            <a:avLst/>
          </a:prstGeom>
        </p:spPr>
      </p:sp>
      <p:pic>
        <p:nvPicPr>
          <p:cNvPr id="13" name="Picture Placeholder 12">
            <a:extLst>
              <a:ext uri="{FF2B5EF4-FFF2-40B4-BE49-F238E27FC236}">
                <a16:creationId xmlns:a16="http://schemas.microsoft.com/office/drawing/2014/main" id="{42EDD2AA-E319-C534-26F6-49EEC2701890}"/>
              </a:ext>
            </a:extLst>
          </p:cNvPr>
          <p:cNvPicPr>
            <a:picLocks noGrp="1" noChangeAspect="1"/>
          </p:cNvPicPr>
          <p:nvPr>
            <p:ph type="pic" idx="1"/>
          </p:nvPr>
        </p:nvPicPr>
        <p:blipFill>
          <a:blip r:embed="rId3" cstate="email">
            <a:extLst>
              <a:ext uri="{28A0092B-C50C-407E-A947-70E740481C1C}">
                <a14:useLocalDpi xmlns:a14="http://schemas.microsoft.com/office/drawing/2010/main"/>
              </a:ext>
            </a:extLst>
          </a:blip>
          <a:srcRect/>
          <a:stretch>
            <a:fillRect/>
          </a:stretch>
        </p:blipFill>
        <p:spPr>
          <a:xfrm>
            <a:off x="5527536" y="1450515"/>
            <a:ext cx="6182253" cy="4881563"/>
          </a:xfrm>
          <a:prstGeom prst="rect">
            <a:avLst/>
          </a:prstGeom>
        </p:spPr>
      </p:pic>
    </p:spTree>
    <p:extLst>
      <p:ext uri="{BB962C8B-B14F-4D97-AF65-F5344CB8AC3E}">
        <p14:creationId xmlns:p14="http://schemas.microsoft.com/office/powerpoint/2010/main" val="1732522797"/>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0E9A6ED-B880-44EA-8D60-C9D3C82CCB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10F758-57F8-423F-212E-39AEAD632727}"/>
              </a:ext>
            </a:extLst>
          </p:cNvPr>
          <p:cNvSpPr>
            <a:spLocks noGrp="1"/>
          </p:cNvSpPr>
          <p:nvPr>
            <p:ph type="title"/>
          </p:nvPr>
        </p:nvSpPr>
        <p:spPr>
          <a:xfrm>
            <a:off x="647346" y="882650"/>
            <a:ext cx="5170852" cy="1671564"/>
          </a:xfrm>
        </p:spPr>
        <p:txBody>
          <a:bodyPr vert="horz" lIns="91440" tIns="45720" rIns="91440" bIns="45720" rtlCol="0" anchor="ctr">
            <a:normAutofit/>
          </a:bodyPr>
          <a:lstStyle/>
          <a:p>
            <a:r>
              <a:rPr lang="en-US" b="1" dirty="0">
                <a:latin typeface="Arial" panose="020B0604020202020204" pitchFamily="34" charset="0"/>
                <a:cs typeface="Arial" panose="020B0604020202020204" pitchFamily="34" charset="0"/>
              </a:rPr>
              <a:t>Asexual reproduction</a:t>
            </a:r>
          </a:p>
        </p:txBody>
      </p:sp>
      <p:sp>
        <p:nvSpPr>
          <p:cNvPr id="4" name="Text Placeholder 3">
            <a:extLst>
              <a:ext uri="{FF2B5EF4-FFF2-40B4-BE49-F238E27FC236}">
                <a16:creationId xmlns:a16="http://schemas.microsoft.com/office/drawing/2014/main" id="{478BE025-4F0D-4860-BFF0-EBFC701BD91C}"/>
              </a:ext>
            </a:extLst>
          </p:cNvPr>
          <p:cNvSpPr>
            <a:spLocks noGrp="1"/>
          </p:cNvSpPr>
          <p:nvPr>
            <p:ph type="body" sz="half" idx="2"/>
          </p:nvPr>
        </p:nvSpPr>
        <p:spPr>
          <a:xfrm>
            <a:off x="648930" y="2398030"/>
            <a:ext cx="5180245" cy="3731058"/>
          </a:xfrm>
        </p:spPr>
        <p:txBody>
          <a:bodyPr vert="horz" lIns="91440" tIns="45720" rIns="91440" bIns="45720" rtlCol="0">
            <a:normAutofit/>
          </a:bodyPr>
          <a:lstStyle/>
          <a:p>
            <a:r>
              <a:rPr lang="en-US" sz="2400" dirty="0">
                <a:latin typeface="Arial" panose="020B0604020202020204" pitchFamily="34" charset="0"/>
                <a:cs typeface="Arial" panose="020B0604020202020204" pitchFamily="34" charset="0"/>
              </a:rPr>
              <a:t>Asexual reproduction includes only one parent plant. The plants can produce and identical version of themselves, called clones, that are genetically identical to the parent plant. There are different structures that enable asexual reproduction such as: tubers, runners, rhizomes, bulbs and corms</a:t>
            </a:r>
            <a:r>
              <a:rPr lang="en-US" sz="2000" dirty="0"/>
              <a:t>.</a:t>
            </a:r>
          </a:p>
        </p:txBody>
      </p:sp>
      <p:pic>
        <p:nvPicPr>
          <p:cNvPr id="12" name="Picture Placeholder 11">
            <a:extLst>
              <a:ext uri="{FF2B5EF4-FFF2-40B4-BE49-F238E27FC236}">
                <a16:creationId xmlns:a16="http://schemas.microsoft.com/office/drawing/2014/main" id="{34E5F936-0D02-A619-1115-4EB6DC830FAC}"/>
              </a:ext>
            </a:extLst>
          </p:cNvPr>
          <p:cNvPicPr>
            <a:picLocks noGrp="1" noChangeAspect="1"/>
          </p:cNvPicPr>
          <p:nvPr>
            <p:ph type="pic" idx="1"/>
          </p:nvPr>
        </p:nvPicPr>
        <p:blipFill rotWithShape="1">
          <a:blip r:embed="rId3" cstate="email">
            <a:extLst>
              <a:ext uri="{28A0092B-C50C-407E-A947-70E740481C1C}">
                <a14:useLocalDpi xmlns:a14="http://schemas.microsoft.com/office/drawing/2010/main"/>
              </a:ext>
            </a:extLst>
          </a:blip>
          <a:srcRect r="2" b="2213"/>
          <a:stretch/>
        </p:blipFill>
        <p:spPr>
          <a:xfrm>
            <a:off x="6182944" y="557189"/>
            <a:ext cx="5170852" cy="5571898"/>
          </a:xfrm>
          <a:prstGeom prst="rect">
            <a:avLst/>
          </a:prstGeom>
          <a:effectLst/>
        </p:spPr>
      </p:pic>
      <p:sp>
        <p:nvSpPr>
          <p:cNvPr id="5" name="Picture Placeholder 2">
            <a:extLst>
              <a:ext uri="{FF2B5EF4-FFF2-40B4-BE49-F238E27FC236}">
                <a16:creationId xmlns:a16="http://schemas.microsoft.com/office/drawing/2014/main" id="{4D530099-3ADB-8BC2-6186-CAD6DB822658}"/>
              </a:ext>
            </a:extLst>
          </p:cNvPr>
          <p:cNvSpPr txBox="1">
            <a:spLocks/>
          </p:cNvSpPr>
          <p:nvPr/>
        </p:nvSpPr>
        <p:spPr>
          <a:xfrm>
            <a:off x="5180012" y="1101725"/>
            <a:ext cx="6172200" cy="4873625"/>
          </a:xfrm>
          <a:prstGeom prst="rect">
            <a:avLst/>
          </a:prstGeom>
        </p:spPr>
        <p:txBody>
          <a:bodyPr/>
          <a:lstStyle/>
          <a:p>
            <a:endParaRPr lang="en-GB"/>
          </a:p>
        </p:txBody>
      </p:sp>
    </p:spTree>
    <p:extLst>
      <p:ext uri="{BB962C8B-B14F-4D97-AF65-F5344CB8AC3E}">
        <p14:creationId xmlns:p14="http://schemas.microsoft.com/office/powerpoint/2010/main" val="856128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5CB4B9-F4AE-4F15-B588-100ED227D0BB}"/>
              </a:ext>
            </a:extLst>
          </p:cNvPr>
          <p:cNvSpPr>
            <a:spLocks noGrp="1"/>
          </p:cNvSpPr>
          <p:nvPr>
            <p:ph type="title"/>
          </p:nvPr>
        </p:nvSpPr>
        <p:spPr>
          <a:xfrm>
            <a:off x="838199" y="0"/>
            <a:ext cx="10515600" cy="1325563"/>
          </a:xfrm>
        </p:spPr>
        <p:txBody>
          <a:bodyPr>
            <a:normAutofit/>
          </a:bodyPr>
          <a:lstStyle/>
          <a:p>
            <a:r>
              <a:rPr lang="en-GB" sz="4000" b="1" u="sng" dirty="0">
                <a:latin typeface="Arial" panose="020B0604020202020204" pitchFamily="34" charset="0"/>
                <a:cs typeface="Arial" panose="020B0604020202020204" pitchFamily="34" charset="0"/>
              </a:rPr>
              <a:t>Citrus farming in California</a:t>
            </a:r>
          </a:p>
        </p:txBody>
      </p:sp>
      <p:sp>
        <p:nvSpPr>
          <p:cNvPr id="3" name="Content Placeholder 2">
            <a:extLst>
              <a:ext uri="{FF2B5EF4-FFF2-40B4-BE49-F238E27FC236}">
                <a16:creationId xmlns:a16="http://schemas.microsoft.com/office/drawing/2014/main" id="{BE10550A-4C6D-4DCE-A1A3-45C2EC64E611}"/>
              </a:ext>
            </a:extLst>
          </p:cNvPr>
          <p:cNvSpPr>
            <a:spLocks noGrp="1"/>
          </p:cNvSpPr>
          <p:nvPr>
            <p:ph sz="half" idx="1"/>
          </p:nvPr>
        </p:nvSpPr>
        <p:spPr>
          <a:xfrm>
            <a:off x="437146" y="1071646"/>
            <a:ext cx="7134728" cy="4430796"/>
          </a:xfrm>
        </p:spPr>
        <p:txBody>
          <a:bodyPr>
            <a:noAutofit/>
          </a:bodyPr>
          <a:lstStyle/>
          <a:p>
            <a:pPr marL="0" indent="0">
              <a:buNone/>
            </a:pPr>
            <a:r>
              <a:rPr lang="en-GB" sz="2400" dirty="0">
                <a:latin typeface="Arial" panose="020B0604020202020204" pitchFamily="34" charset="0"/>
                <a:cs typeface="Arial" panose="020B0604020202020204" pitchFamily="34" charset="0"/>
              </a:rPr>
              <a:t>California is one of 50 states near the pacific coast (west of North America). It has several deserts with coast lines and valleys that are ideal for farming one of which is the San Joaquin valley. With hot summers and mild winters, this makes it ideal for farming citrus fruits. Orange trees are propagated (grown faster) some orange trees are attached onto different stumps to make more fruits – this is called grafting. California is famous for oranges. The different types of oranges are: Navel oranges (grown from November to June), Verlinea oranges (grown from March to October), Cara Cara oranges (grown from December to May) and Clementine oranges (grown from October to January). 10% of oranges grown in California are sold to other countries such as: Canada, South Korea, China and Japan.</a:t>
            </a:r>
          </a:p>
        </p:txBody>
      </p:sp>
      <p:pic>
        <p:nvPicPr>
          <p:cNvPr id="11" name="Content Placeholder 10">
            <a:extLst>
              <a:ext uri="{FF2B5EF4-FFF2-40B4-BE49-F238E27FC236}">
                <a16:creationId xmlns:a16="http://schemas.microsoft.com/office/drawing/2014/main" id="{72E2EDF9-4F86-49A9-9FEA-14F0D43626CF}"/>
              </a:ext>
            </a:extLst>
          </p:cNvPr>
          <p:cNvPicPr>
            <a:picLocks noGrp="1" noChangeAspect="1"/>
          </p:cNvPicPr>
          <p:nvPr>
            <p:ph sz="half" idx="2"/>
          </p:nvPr>
        </p:nvPicPr>
        <p:blipFill>
          <a:blip r:embed="rId3" cstate="email">
            <a:extLst>
              <a:ext uri="{28A0092B-C50C-407E-A947-70E740481C1C}">
                <a14:useLocalDpi xmlns:a14="http://schemas.microsoft.com/office/drawing/2010/main"/>
              </a:ext>
            </a:extLst>
          </a:blip>
          <a:stretch>
            <a:fillRect/>
          </a:stretch>
        </p:blipFill>
        <p:spPr>
          <a:xfrm>
            <a:off x="7749992" y="1071646"/>
            <a:ext cx="4107643" cy="2720647"/>
          </a:xfrm>
          <a:prstGeom prst="rect">
            <a:avLst/>
          </a:prstGeom>
        </p:spPr>
      </p:pic>
      <p:pic>
        <p:nvPicPr>
          <p:cNvPr id="12" name="Picture 11">
            <a:extLst>
              <a:ext uri="{FF2B5EF4-FFF2-40B4-BE49-F238E27FC236}">
                <a16:creationId xmlns:a16="http://schemas.microsoft.com/office/drawing/2014/main" id="{DE848C50-64B8-4843-8C4E-682A713A66F5}"/>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577626" y="3792293"/>
            <a:ext cx="4280009" cy="2406316"/>
          </a:xfrm>
          <a:prstGeom prst="rect">
            <a:avLst/>
          </a:prstGeom>
        </p:spPr>
      </p:pic>
    </p:spTree>
    <p:extLst>
      <p:ext uri="{BB962C8B-B14F-4D97-AF65-F5344CB8AC3E}">
        <p14:creationId xmlns:p14="http://schemas.microsoft.com/office/powerpoint/2010/main" val="372725400"/>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613843-2BE7-4718-9FF0-BA00541E453F}"/>
              </a:ext>
            </a:extLst>
          </p:cNvPr>
          <p:cNvSpPr>
            <a:spLocks noGrp="1"/>
          </p:cNvSpPr>
          <p:nvPr>
            <p:ph type="title"/>
          </p:nvPr>
        </p:nvSpPr>
        <p:spPr/>
        <p:txBody>
          <a:bodyPr>
            <a:normAutofit/>
          </a:bodyPr>
          <a:lstStyle/>
          <a:p>
            <a:r>
              <a:rPr lang="en-GB" sz="4800" b="1" u="sng" dirty="0">
                <a:latin typeface="Arial" panose="020B0604020202020204" pitchFamily="34" charset="0"/>
                <a:cs typeface="Arial" panose="020B0604020202020204" pitchFamily="34" charset="0"/>
              </a:rPr>
              <a:t>Fair Trade </a:t>
            </a:r>
          </a:p>
        </p:txBody>
      </p:sp>
      <p:sp>
        <p:nvSpPr>
          <p:cNvPr id="3" name="Content Placeholder 2">
            <a:extLst>
              <a:ext uri="{FF2B5EF4-FFF2-40B4-BE49-F238E27FC236}">
                <a16:creationId xmlns:a16="http://schemas.microsoft.com/office/drawing/2014/main" id="{BAE3AB71-1A31-427A-918D-D3A95A6E18D3}"/>
              </a:ext>
            </a:extLst>
          </p:cNvPr>
          <p:cNvSpPr>
            <a:spLocks noGrp="1"/>
          </p:cNvSpPr>
          <p:nvPr>
            <p:ph idx="1"/>
          </p:nvPr>
        </p:nvSpPr>
        <p:spPr>
          <a:xfrm>
            <a:off x="838200" y="1825625"/>
            <a:ext cx="8706853" cy="4351338"/>
          </a:xfrm>
        </p:spPr>
        <p:txBody>
          <a:bodyPr>
            <a:normAutofit/>
          </a:bodyPr>
          <a:lstStyle/>
          <a:p>
            <a:pPr marL="0" indent="0">
              <a:buNone/>
            </a:pPr>
            <a:r>
              <a:rPr lang="en-GB" sz="2400" dirty="0">
                <a:latin typeface="Arial" panose="020B0604020202020204" pitchFamily="34" charset="0"/>
                <a:cs typeface="Arial" panose="020B0604020202020204" pitchFamily="34" charset="0"/>
              </a:rPr>
              <a:t>Fair Trade is trade between two companies in developed countries and producers in developing countries in which fair prices are paid to the producers. Fair Trade has helped to keep 1.66 million farmers from low wages and poor workings conditions. Fair Trade has encouraged  many farmers to farm in more sustainable and environmentally-friendly ways using fewer chemicals and effective irrigation. We can help by supporting fait trade and by buying fair trade products when we go to the supermarket. Our choices can make a big difference to the farmers’ and workers lives.</a:t>
            </a:r>
          </a:p>
          <a:p>
            <a:pPr marL="0" indent="0">
              <a:buNone/>
            </a:pPr>
            <a:endParaRPr lang="en-GB" sz="2400" u="sng"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9BF5646A-A066-43A7-AFB5-09EA9E21BF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9769643" y="1825625"/>
            <a:ext cx="2294021" cy="1929063"/>
          </a:xfrm>
          <a:prstGeom prst="rect">
            <a:avLst/>
          </a:prstGeom>
        </p:spPr>
      </p:pic>
      <p:sp>
        <p:nvSpPr>
          <p:cNvPr id="5" name="TextBox 4">
            <a:extLst>
              <a:ext uri="{FF2B5EF4-FFF2-40B4-BE49-F238E27FC236}">
                <a16:creationId xmlns:a16="http://schemas.microsoft.com/office/drawing/2014/main" id="{B9C90AB5-1B49-4092-ACA7-4E51E69B784F}"/>
              </a:ext>
            </a:extLst>
          </p:cNvPr>
          <p:cNvSpPr txBox="1"/>
          <p:nvPr/>
        </p:nvSpPr>
        <p:spPr>
          <a:xfrm>
            <a:off x="9841831" y="3889625"/>
            <a:ext cx="2149643" cy="830997"/>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The Fair Trade Logo.</a:t>
            </a:r>
          </a:p>
        </p:txBody>
      </p:sp>
    </p:spTree>
    <p:extLst>
      <p:ext uri="{BB962C8B-B14F-4D97-AF65-F5344CB8AC3E}">
        <p14:creationId xmlns:p14="http://schemas.microsoft.com/office/powerpoint/2010/main" val="1123987218"/>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55429-C65D-4D32-BC5C-E1D190E838E6}"/>
              </a:ext>
            </a:extLst>
          </p:cNvPr>
          <p:cNvSpPr>
            <a:spLocks noGrp="1"/>
          </p:cNvSpPr>
          <p:nvPr>
            <p:ph type="title"/>
          </p:nvPr>
        </p:nvSpPr>
        <p:spPr/>
        <p:txBody>
          <a:bodyPr>
            <a:noAutofit/>
          </a:bodyPr>
          <a:lstStyle/>
          <a:p>
            <a:r>
              <a:rPr lang="en-GB" sz="4800" b="1" u="sng" dirty="0">
                <a:latin typeface="Arial" panose="020B0604020202020204" pitchFamily="34" charset="0"/>
                <a:cs typeface="Arial" panose="020B0604020202020204" pitchFamily="34" charset="0"/>
              </a:rPr>
              <a:t>Modern farming vs Olden day farming</a:t>
            </a:r>
          </a:p>
        </p:txBody>
      </p:sp>
      <p:sp>
        <p:nvSpPr>
          <p:cNvPr id="3" name="Text Placeholder 2">
            <a:extLst>
              <a:ext uri="{FF2B5EF4-FFF2-40B4-BE49-F238E27FC236}">
                <a16:creationId xmlns:a16="http://schemas.microsoft.com/office/drawing/2014/main" id="{CAB412CD-5602-42E2-9BF4-5637D31FBC60}"/>
              </a:ext>
            </a:extLst>
          </p:cNvPr>
          <p:cNvSpPr>
            <a:spLocks noGrp="1"/>
          </p:cNvSpPr>
          <p:nvPr>
            <p:ph type="body" idx="1"/>
          </p:nvPr>
        </p:nvSpPr>
        <p:spPr>
          <a:xfrm>
            <a:off x="839788" y="1771023"/>
            <a:ext cx="5157787" cy="644191"/>
          </a:xfrm>
        </p:spPr>
        <p:txBody>
          <a:bodyPr>
            <a:normAutofit/>
          </a:bodyPr>
          <a:lstStyle/>
          <a:p>
            <a:r>
              <a:rPr lang="en-GB" sz="3600" dirty="0">
                <a:latin typeface="Arial" panose="020B0604020202020204" pitchFamily="34" charset="0"/>
                <a:cs typeface="Arial" panose="020B0604020202020204" pitchFamily="34" charset="0"/>
              </a:rPr>
              <a:t>Modern farming</a:t>
            </a:r>
          </a:p>
        </p:txBody>
      </p:sp>
      <p:sp>
        <p:nvSpPr>
          <p:cNvPr id="4" name="Content Placeholder 3">
            <a:extLst>
              <a:ext uri="{FF2B5EF4-FFF2-40B4-BE49-F238E27FC236}">
                <a16:creationId xmlns:a16="http://schemas.microsoft.com/office/drawing/2014/main" id="{49909FEB-2C03-44A3-876D-34B9A0E0BF12}"/>
              </a:ext>
            </a:extLst>
          </p:cNvPr>
          <p:cNvSpPr>
            <a:spLocks noGrp="1"/>
          </p:cNvSpPr>
          <p:nvPr>
            <p:ph sz="half" idx="2"/>
          </p:nvPr>
        </p:nvSpPr>
        <p:spPr>
          <a:xfrm>
            <a:off x="839788" y="2505075"/>
            <a:ext cx="5157787" cy="3987800"/>
          </a:xfrm>
        </p:spPr>
        <p:txBody>
          <a:bodyPr/>
          <a:lstStyle/>
          <a:p>
            <a:pPr>
              <a:buFont typeface="Wingdings" panose="05000000000000000000" pitchFamily="2" charset="2"/>
              <a:buChar char="v"/>
            </a:pPr>
            <a:r>
              <a:rPr lang="en-GB" dirty="0">
                <a:latin typeface="Arial" panose="020B0604020202020204" pitchFamily="34" charset="0"/>
                <a:cs typeface="Arial" panose="020B0604020202020204" pitchFamily="34" charset="0"/>
              </a:rPr>
              <a:t>New machinery</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Technology</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Scientific discoveries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Chemical pesticides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Synthetic fertilisers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Irrigation technology</a:t>
            </a:r>
          </a:p>
          <a:p>
            <a:pPr marL="0" indent="0">
              <a:buNone/>
            </a:pPr>
            <a:endParaRPr lang="en-GB" dirty="0"/>
          </a:p>
          <a:p>
            <a:endParaRPr lang="en-GB" dirty="0"/>
          </a:p>
        </p:txBody>
      </p:sp>
      <p:sp>
        <p:nvSpPr>
          <p:cNvPr id="5" name="Text Placeholder 4">
            <a:extLst>
              <a:ext uri="{FF2B5EF4-FFF2-40B4-BE49-F238E27FC236}">
                <a16:creationId xmlns:a16="http://schemas.microsoft.com/office/drawing/2014/main" id="{EC3E3160-CA4A-44A3-A0B2-34C44916C0B7}"/>
              </a:ext>
            </a:extLst>
          </p:cNvPr>
          <p:cNvSpPr>
            <a:spLocks noGrp="1"/>
          </p:cNvSpPr>
          <p:nvPr>
            <p:ph type="body" sz="quarter" idx="3"/>
          </p:nvPr>
        </p:nvSpPr>
        <p:spPr>
          <a:xfrm>
            <a:off x="6172200" y="1761372"/>
            <a:ext cx="5183188" cy="734052"/>
          </a:xfrm>
        </p:spPr>
        <p:txBody>
          <a:bodyPr>
            <a:normAutofit/>
          </a:bodyPr>
          <a:lstStyle/>
          <a:p>
            <a:r>
              <a:rPr lang="en-GB" sz="3600" dirty="0">
                <a:latin typeface="Arial" panose="020B0604020202020204" pitchFamily="34" charset="0"/>
                <a:cs typeface="Arial" panose="020B0604020202020204" pitchFamily="34" charset="0"/>
              </a:rPr>
              <a:t>Olden day farming </a:t>
            </a:r>
          </a:p>
        </p:txBody>
      </p:sp>
      <p:sp>
        <p:nvSpPr>
          <p:cNvPr id="6" name="Content Placeholder 5">
            <a:extLst>
              <a:ext uri="{FF2B5EF4-FFF2-40B4-BE49-F238E27FC236}">
                <a16:creationId xmlns:a16="http://schemas.microsoft.com/office/drawing/2014/main" id="{08588791-48B3-4658-863B-3CE7CDA97895}"/>
              </a:ext>
            </a:extLst>
          </p:cNvPr>
          <p:cNvSpPr>
            <a:spLocks noGrp="1"/>
          </p:cNvSpPr>
          <p:nvPr>
            <p:ph sz="quarter" idx="4"/>
          </p:nvPr>
        </p:nvSpPr>
        <p:spPr>
          <a:xfrm>
            <a:off x="6172200" y="2505074"/>
            <a:ext cx="5183188" cy="3987799"/>
          </a:xfrm>
        </p:spPr>
        <p:txBody>
          <a:bodyPr/>
          <a:lstStyle/>
          <a:p>
            <a:pPr>
              <a:buFont typeface="Wingdings" panose="05000000000000000000" pitchFamily="2" charset="2"/>
              <a:buChar char="v"/>
            </a:pPr>
            <a:r>
              <a:rPr lang="en-GB" dirty="0">
                <a:latin typeface="Arial" panose="020B0604020202020204" pitchFamily="34" charset="0"/>
                <a:cs typeface="Arial" panose="020B0604020202020204" pitchFamily="34" charset="0"/>
              </a:rPr>
              <a:t>Old machinery</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No technology</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Not a lot of scientific discoveries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No chemical pesticides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No synthetic fertilisers</a:t>
            </a:r>
          </a:p>
          <a:p>
            <a:pPr>
              <a:buFont typeface="Wingdings" panose="05000000000000000000" pitchFamily="2" charset="2"/>
              <a:buChar char="v"/>
            </a:pPr>
            <a:r>
              <a:rPr lang="en-GB" dirty="0">
                <a:latin typeface="Arial" panose="020B0604020202020204" pitchFamily="34" charset="0"/>
                <a:cs typeface="Arial" panose="020B0604020202020204" pitchFamily="34" charset="0"/>
              </a:rPr>
              <a:t>No irrigation technology</a:t>
            </a:r>
          </a:p>
        </p:txBody>
      </p:sp>
    </p:spTree>
    <p:extLst>
      <p:ext uri="{BB962C8B-B14F-4D97-AF65-F5344CB8AC3E}">
        <p14:creationId xmlns:p14="http://schemas.microsoft.com/office/powerpoint/2010/main" val="75655788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DB3AB2-A74A-4866-B4C4-5824797F5396}"/>
              </a:ext>
            </a:extLst>
          </p:cNvPr>
          <p:cNvSpPr>
            <a:spLocks noGrp="1"/>
          </p:cNvSpPr>
          <p:nvPr>
            <p:ph type="title"/>
          </p:nvPr>
        </p:nvSpPr>
        <p:spPr/>
        <p:txBody>
          <a:bodyPr>
            <a:normAutofit/>
          </a:bodyPr>
          <a:lstStyle/>
          <a:p>
            <a:r>
              <a:rPr lang="en-GB" sz="4800" b="1" u="sng" dirty="0">
                <a:latin typeface="Arial" panose="020B0604020202020204" pitchFamily="34" charset="0"/>
                <a:cs typeface="Arial" panose="020B0604020202020204" pitchFamily="34" charset="0"/>
              </a:rPr>
              <a:t>Land use in the UK</a:t>
            </a:r>
          </a:p>
        </p:txBody>
      </p:sp>
      <p:sp>
        <p:nvSpPr>
          <p:cNvPr id="3" name="Content Placeholder 2">
            <a:extLst>
              <a:ext uri="{FF2B5EF4-FFF2-40B4-BE49-F238E27FC236}">
                <a16:creationId xmlns:a16="http://schemas.microsoft.com/office/drawing/2014/main" id="{5DBE5B28-0829-459D-B631-CBE035C07EA7}"/>
              </a:ext>
            </a:extLst>
          </p:cNvPr>
          <p:cNvSpPr>
            <a:spLocks noGrp="1"/>
          </p:cNvSpPr>
          <p:nvPr>
            <p:ph idx="1"/>
          </p:nvPr>
        </p:nvSpPr>
        <p:spPr/>
        <p:txBody>
          <a:bodyPr/>
          <a:lstStyle/>
          <a:p>
            <a:pPr marL="0" indent="0">
              <a:buNone/>
            </a:pPr>
            <a:r>
              <a:rPr lang="en-GB" dirty="0">
                <a:latin typeface="Arial" panose="020B0604020202020204" pitchFamily="34" charset="0"/>
                <a:cs typeface="Arial" panose="020B0604020202020204" pitchFamily="34" charset="0"/>
              </a:rPr>
              <a:t>Urban land is areas of land where buildings for businesses and apartment / housing estates. Rural land is where there are villages and large areas of farming land. Arable land is an area of fields used to grow crops. Pastoral land is an area of fields used to keep animals. Mixed land is an area of land where farmers grow crops and keep animals. Viticulture is where people grow grapes to be turned into wine. Floriculture is where people grow flowers or inside plants in glass-houses. Commercial farms grow food and look after animals that are then sold to supermarkets for the customers. Market gardens and allotments are grow fruit and veg that are sold, given away or eaten by the owner.</a:t>
            </a:r>
          </a:p>
        </p:txBody>
      </p:sp>
    </p:spTree>
    <p:extLst>
      <p:ext uri="{BB962C8B-B14F-4D97-AF65-F5344CB8AC3E}">
        <p14:creationId xmlns:p14="http://schemas.microsoft.com/office/powerpoint/2010/main" val="2599305192"/>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3092EB-7B6D-44D8-A9B8-CBF72015794D}"/>
              </a:ext>
            </a:extLst>
          </p:cNvPr>
          <p:cNvSpPr txBox="1"/>
          <p:nvPr/>
        </p:nvSpPr>
        <p:spPr>
          <a:xfrm>
            <a:off x="3128211" y="2390272"/>
            <a:ext cx="5646822" cy="1569660"/>
          </a:xfrm>
          <a:prstGeom prst="rect">
            <a:avLst/>
          </a:prstGeom>
          <a:noFill/>
        </p:spPr>
        <p:txBody>
          <a:bodyPr wrap="square" rtlCol="0">
            <a:spAutoFit/>
          </a:bodyPr>
          <a:lstStyle/>
          <a:p>
            <a:r>
              <a:rPr lang="en-GB" sz="9600" dirty="0">
                <a:latin typeface="Arial" panose="020B0604020202020204" pitchFamily="34" charset="0"/>
                <a:cs typeface="Arial" panose="020B0604020202020204" pitchFamily="34" charset="0"/>
              </a:rPr>
              <a:t>THE END</a:t>
            </a:r>
          </a:p>
        </p:txBody>
      </p:sp>
      <p:pic>
        <p:nvPicPr>
          <p:cNvPr id="5" name="Picture 4">
            <a:extLst>
              <a:ext uri="{FF2B5EF4-FFF2-40B4-BE49-F238E27FC236}">
                <a16:creationId xmlns:a16="http://schemas.microsoft.com/office/drawing/2014/main" id="{53FD641E-7DEF-4EA8-8698-C49F2182809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43153" y="107591"/>
            <a:ext cx="4063848" cy="2438308"/>
          </a:xfrm>
          <a:prstGeom prst="rect">
            <a:avLst/>
          </a:prstGeom>
        </p:spPr>
      </p:pic>
      <p:pic>
        <p:nvPicPr>
          <p:cNvPr id="7" name="Picture 6">
            <a:extLst>
              <a:ext uri="{FF2B5EF4-FFF2-40B4-BE49-F238E27FC236}">
                <a16:creationId xmlns:a16="http://schemas.microsoft.com/office/drawing/2014/main" id="{5C39EF5F-900A-4CB9-9D39-8371B8F7F24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355486" y="3785132"/>
            <a:ext cx="4329155" cy="2883284"/>
          </a:xfrm>
          <a:prstGeom prst="rect">
            <a:avLst/>
          </a:prstGeom>
        </p:spPr>
      </p:pic>
      <p:pic>
        <p:nvPicPr>
          <p:cNvPr id="9" name="Picture 8">
            <a:extLst>
              <a:ext uri="{FF2B5EF4-FFF2-40B4-BE49-F238E27FC236}">
                <a16:creationId xmlns:a16="http://schemas.microsoft.com/office/drawing/2014/main" id="{CD1A25FD-5EE8-468F-9B9B-EC8F2D024506}"/>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95723" y="407274"/>
            <a:ext cx="3507359" cy="2665594"/>
          </a:xfrm>
          <a:prstGeom prst="rect">
            <a:avLst/>
          </a:prstGeom>
        </p:spPr>
      </p:pic>
      <p:pic>
        <p:nvPicPr>
          <p:cNvPr id="11" name="Picture 10">
            <a:extLst>
              <a:ext uri="{FF2B5EF4-FFF2-40B4-BE49-F238E27FC236}">
                <a16:creationId xmlns:a16="http://schemas.microsoft.com/office/drawing/2014/main" id="{B99C0B1B-2C80-457B-9482-6E0198229DFC}"/>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8918" y="2903446"/>
            <a:ext cx="3229828" cy="2112972"/>
          </a:xfrm>
          <a:prstGeom prst="rect">
            <a:avLst/>
          </a:prstGeom>
        </p:spPr>
      </p:pic>
      <p:pic>
        <p:nvPicPr>
          <p:cNvPr id="12" name="Picture 11">
            <a:extLst>
              <a:ext uri="{FF2B5EF4-FFF2-40B4-BE49-F238E27FC236}">
                <a16:creationId xmlns:a16="http://schemas.microsoft.com/office/drawing/2014/main" id="{E57B79FD-7FC5-4059-B821-AF230D77E14A}"/>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62264" y="129535"/>
            <a:ext cx="3624546" cy="2416364"/>
          </a:xfrm>
          <a:prstGeom prst="rect">
            <a:avLst/>
          </a:prstGeom>
        </p:spPr>
      </p:pic>
    </p:spTree>
    <p:extLst>
      <p:ext uri="{BB962C8B-B14F-4D97-AF65-F5344CB8AC3E}">
        <p14:creationId xmlns:p14="http://schemas.microsoft.com/office/powerpoint/2010/main" val="1946430937"/>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272</TotalTime>
  <Words>692</Words>
  <Application>Microsoft Office PowerPoint</Application>
  <PresentationFormat>Widescreen</PresentationFormat>
  <Paragraphs>41</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Harrington</vt:lpstr>
      <vt:lpstr>Wingdings</vt:lpstr>
      <vt:lpstr>Office Theme</vt:lpstr>
      <vt:lpstr>Sow, Grow and Farm</vt:lpstr>
      <vt:lpstr>Our Big Question</vt:lpstr>
      <vt:lpstr>Seasonality  </vt:lpstr>
      <vt:lpstr>Sexual reproduction</vt:lpstr>
      <vt:lpstr>Asexual reproduction</vt:lpstr>
      <vt:lpstr>Citrus farming in California</vt:lpstr>
      <vt:lpstr>Fair Trade </vt:lpstr>
      <vt:lpstr>Modern farming vs Olden day farming</vt:lpstr>
      <vt:lpstr>Land use in the UK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Maisie Peacock</dc:creator>
  <cp:lastModifiedBy>Matt Allison</cp:lastModifiedBy>
  <cp:revision>14</cp:revision>
  <dcterms:created xsi:type="dcterms:W3CDTF">2022-05-24T10:14:30Z</dcterms:created>
  <dcterms:modified xsi:type="dcterms:W3CDTF">2022-05-27T09:12:08Z</dcterms:modified>
</cp:coreProperties>
</file>