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82" autoAdjust="0"/>
    <p:restoredTop sz="94660"/>
  </p:normalViewPr>
  <p:slideViewPr>
    <p:cSldViewPr snapToGrid="0">
      <p:cViewPr varScale="1">
        <p:scale>
          <a:sx n="72" d="100"/>
          <a:sy n="72" d="100"/>
        </p:scale>
        <p:origin x="6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3814128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1035306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2470675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B00014-6DB5-434F-B8B7-98F470DB5660}" type="datetimeFigureOut">
              <a:rPr lang="en-GB" smtClean="0"/>
              <a:t>26/05/2022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1284256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B00014-6DB5-434F-B8B7-98F470DB5660}" type="datetimeFigureOut">
              <a:rPr lang="en-GB" smtClean="0"/>
              <a:t>26/05/2022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3369968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AB00014-6DB5-434F-B8B7-98F470DB5660}" type="datetimeFigureOut">
              <a:rPr lang="en-GB" smtClean="0"/>
              <a:t>26/05/2022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2523958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B00014-6DB5-434F-B8B7-98F470DB5660}" type="datetimeFigureOut">
              <a:rPr lang="en-GB" smtClean="0"/>
              <a:t>26/05/2022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1804947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B00014-6DB5-434F-B8B7-98F470DB5660}" type="datetimeFigureOut">
              <a:rPr lang="en-GB" smtClean="0"/>
              <a:t>26/05/2022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95167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AB00014-6DB5-434F-B8B7-98F470DB5660}" type="datetimeFigureOut">
              <a:rPr lang="en-GB" smtClean="0"/>
              <a:t>26/05/2022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1580217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4123556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1985287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41173889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50506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11891750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27348720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B00014-6DB5-434F-B8B7-98F470DB5660}" type="datetimeFigureOut">
              <a:rPr lang="en-GB" smtClean="0"/>
              <a:t>26/05/2022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2C80E5-6376-4803-BA71-14E564A8CF6F}" type="slidenum">
              <a:rPr lang="en-GB" smtClean="0"/>
              <a:t>‹#›</a:t>
            </a:fld>
            <a:endParaRPr lang="en-GB"/>
          </a:p>
        </p:txBody>
      </p:sp>
    </p:spTree>
    <p:extLst>
      <p:ext uri="{BB962C8B-B14F-4D97-AF65-F5344CB8AC3E}">
        <p14:creationId xmlns:p14="http://schemas.microsoft.com/office/powerpoint/2010/main" val="720194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AB00014-6DB5-434F-B8B7-98F470DB5660}" type="datetimeFigureOut">
              <a:rPr lang="en-GB" smtClean="0"/>
              <a:t>26/05/2022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A2C80E5-6376-4803-BA71-14E564A8CF6F}" type="slidenum">
              <a:rPr lang="en-GB" smtClean="0"/>
              <a:t>‹#›</a:t>
            </a:fld>
            <a:endParaRPr lang="en-GB"/>
          </a:p>
        </p:txBody>
      </p:sp>
    </p:spTree>
    <p:extLst>
      <p:ext uri="{BB962C8B-B14F-4D97-AF65-F5344CB8AC3E}">
        <p14:creationId xmlns:p14="http://schemas.microsoft.com/office/powerpoint/2010/main" val="3151606475"/>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 id="2147483781" r:id="rId14"/>
    <p:sldLayoutId id="2147483782" r:id="rId15"/>
    <p:sldLayoutId id="214748378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7BF88-B1F0-4DFB-A248-232001FE76FC}"/>
              </a:ext>
            </a:extLst>
          </p:cNvPr>
          <p:cNvSpPr>
            <a:spLocks noGrp="1"/>
          </p:cNvSpPr>
          <p:nvPr>
            <p:ph type="ctrTitle"/>
          </p:nvPr>
        </p:nvSpPr>
        <p:spPr>
          <a:xfrm>
            <a:off x="1987826" y="1272209"/>
            <a:ext cx="6559826" cy="1096899"/>
          </a:xfrm>
        </p:spPr>
        <p:txBody>
          <a:bodyPr/>
          <a:lstStyle/>
          <a:p>
            <a:r>
              <a:rPr lang="en-GB" dirty="0"/>
              <a:t>Sow, Grow and Farm</a:t>
            </a:r>
          </a:p>
        </p:txBody>
      </p:sp>
      <p:sp>
        <p:nvSpPr>
          <p:cNvPr id="3" name="Subtitle 2">
            <a:extLst>
              <a:ext uri="{FF2B5EF4-FFF2-40B4-BE49-F238E27FC236}">
                <a16:creationId xmlns:a16="http://schemas.microsoft.com/office/drawing/2014/main" id="{57C3F699-BC54-4185-8F83-ADAAA3C4EE18}"/>
              </a:ext>
            </a:extLst>
          </p:cNvPr>
          <p:cNvSpPr>
            <a:spLocks noGrp="1"/>
          </p:cNvSpPr>
          <p:nvPr>
            <p:ph type="subTitle" idx="1"/>
          </p:nvPr>
        </p:nvSpPr>
        <p:spPr>
          <a:xfrm>
            <a:off x="1630017" y="2782958"/>
            <a:ext cx="7792279" cy="3233530"/>
          </a:xfrm>
        </p:spPr>
        <p:txBody>
          <a:bodyPr>
            <a:normAutofit/>
          </a:bodyPr>
          <a:lstStyle/>
          <a:p>
            <a:r>
              <a:rPr lang="en-GB" dirty="0"/>
              <a:t>This term we have been learning about farming, allotments and more.</a:t>
            </a:r>
          </a:p>
          <a:p>
            <a:endParaRPr lang="en-GB" dirty="0"/>
          </a:p>
          <a:p>
            <a:endParaRPr lang="en-GB" dirty="0"/>
          </a:p>
          <a:p>
            <a:endParaRPr lang="en-GB" dirty="0"/>
          </a:p>
          <a:p>
            <a:endParaRPr lang="en-GB" dirty="0"/>
          </a:p>
          <a:p>
            <a:endParaRPr lang="en-GB" dirty="0"/>
          </a:p>
          <a:p>
            <a:endParaRPr lang="en-GB" dirty="0"/>
          </a:p>
          <a:p>
            <a:r>
              <a:rPr lang="en-GB" dirty="0"/>
              <a:t>Crystal Beatrice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1236663958"/>
      </p:ext>
    </p:extLst>
  </p:cSld>
  <p:clrMapOvr>
    <a:masterClrMapping/>
  </p:clrMapOvr>
  <p:transition spd="slow">
    <p:wheel spokes="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29110-D1A6-4573-9219-4DB580F911A7}"/>
              </a:ext>
            </a:extLst>
          </p:cNvPr>
          <p:cNvSpPr>
            <a:spLocks noGrp="1"/>
          </p:cNvSpPr>
          <p:nvPr>
            <p:ph type="title"/>
          </p:nvPr>
        </p:nvSpPr>
        <p:spPr>
          <a:xfrm>
            <a:off x="3472071" y="609600"/>
            <a:ext cx="2160104" cy="689113"/>
          </a:xfrm>
        </p:spPr>
        <p:txBody>
          <a:bodyPr/>
          <a:lstStyle/>
          <a:p>
            <a:r>
              <a:rPr lang="en-GB" dirty="0"/>
              <a:t>Fairtrade</a:t>
            </a:r>
          </a:p>
        </p:txBody>
      </p:sp>
      <p:sp>
        <p:nvSpPr>
          <p:cNvPr id="3" name="Content Placeholder 2">
            <a:extLst>
              <a:ext uri="{FF2B5EF4-FFF2-40B4-BE49-F238E27FC236}">
                <a16:creationId xmlns:a16="http://schemas.microsoft.com/office/drawing/2014/main" id="{18349CBC-C525-4D55-B323-8C3F10EF154C}"/>
              </a:ext>
            </a:extLst>
          </p:cNvPr>
          <p:cNvSpPr>
            <a:spLocks noGrp="1"/>
          </p:cNvSpPr>
          <p:nvPr>
            <p:ph idx="1"/>
          </p:nvPr>
        </p:nvSpPr>
        <p:spPr/>
        <p:txBody>
          <a:bodyPr/>
          <a:lstStyle/>
          <a:p>
            <a:r>
              <a:rPr lang="en-GB" dirty="0"/>
              <a:t>Fairtrade is a method of buying and selling goods to ensure the people who produce them receive a fair price. This method is important because farmers and workers need to be payed the correct amount for their work.</a:t>
            </a:r>
          </a:p>
          <a:p>
            <a:r>
              <a:rPr lang="en-GB" dirty="0"/>
              <a:t>We can help these Fairtrade farmers by, buying Fairtrade items when we shop. When we buy Fairtrade products, workers get improved work spaces, workers and farmers get payed fairly and farmers buy better equipment so they can grow more vegetables.</a:t>
            </a:r>
          </a:p>
          <a:p>
            <a:endParaRPr lang="en-GB" dirty="0"/>
          </a:p>
          <a:p>
            <a:pPr marL="0" indent="0">
              <a:buNone/>
            </a:pPr>
            <a:endParaRPr lang="en-GB" dirty="0"/>
          </a:p>
        </p:txBody>
      </p:sp>
    </p:spTree>
    <p:extLst>
      <p:ext uri="{BB962C8B-B14F-4D97-AF65-F5344CB8AC3E}">
        <p14:creationId xmlns:p14="http://schemas.microsoft.com/office/powerpoint/2010/main" val="149239930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20FC9-0D0C-4044-AC1F-38C2B87275D3}"/>
              </a:ext>
            </a:extLst>
          </p:cNvPr>
          <p:cNvSpPr>
            <a:spLocks noGrp="1"/>
          </p:cNvSpPr>
          <p:nvPr>
            <p:ph type="title"/>
          </p:nvPr>
        </p:nvSpPr>
        <p:spPr>
          <a:xfrm>
            <a:off x="2994991" y="816638"/>
            <a:ext cx="4174434" cy="614597"/>
          </a:xfrm>
        </p:spPr>
        <p:txBody>
          <a:bodyPr>
            <a:normAutofit fontScale="90000"/>
          </a:bodyPr>
          <a:lstStyle/>
          <a:p>
            <a:r>
              <a:rPr lang="en-GB" dirty="0"/>
              <a:t>Fairtrade Products</a:t>
            </a:r>
          </a:p>
        </p:txBody>
      </p:sp>
      <p:sp>
        <p:nvSpPr>
          <p:cNvPr id="3" name="Content Placeholder 2">
            <a:extLst>
              <a:ext uri="{FF2B5EF4-FFF2-40B4-BE49-F238E27FC236}">
                <a16:creationId xmlns:a16="http://schemas.microsoft.com/office/drawing/2014/main" id="{699E608D-0AB9-4FEA-9600-C5847F08BB2A}"/>
              </a:ext>
            </a:extLst>
          </p:cNvPr>
          <p:cNvSpPr>
            <a:spLocks noGrp="1"/>
          </p:cNvSpPr>
          <p:nvPr>
            <p:ph idx="1"/>
          </p:nvPr>
        </p:nvSpPr>
        <p:spPr>
          <a:xfrm>
            <a:off x="3492684" y="1975059"/>
            <a:ext cx="3179048" cy="3880773"/>
          </a:xfrm>
        </p:spPr>
        <p:txBody>
          <a:bodyPr>
            <a:normAutofit fontScale="77500" lnSpcReduction="20000"/>
          </a:bodyPr>
          <a:lstStyle/>
          <a:p>
            <a:r>
              <a:rPr lang="en-GB" dirty="0"/>
              <a:t>The Fairtrade products are:</a:t>
            </a:r>
          </a:p>
          <a:p>
            <a:r>
              <a:rPr lang="en-GB" dirty="0"/>
              <a:t>.Banana     .Rice</a:t>
            </a:r>
          </a:p>
          <a:p>
            <a:r>
              <a:rPr lang="en-GB" dirty="0"/>
              <a:t>.Coffee      .Textiles</a:t>
            </a:r>
          </a:p>
          <a:p>
            <a:r>
              <a:rPr lang="en-GB" dirty="0"/>
              <a:t>.Sugar</a:t>
            </a:r>
          </a:p>
          <a:p>
            <a:r>
              <a:rPr lang="en-GB" dirty="0"/>
              <a:t>.Cotton</a:t>
            </a:r>
          </a:p>
          <a:p>
            <a:r>
              <a:rPr lang="en-GB" dirty="0"/>
              <a:t>.Herbs</a:t>
            </a:r>
          </a:p>
          <a:p>
            <a:r>
              <a:rPr lang="en-GB" dirty="0"/>
              <a:t>.Nuts</a:t>
            </a:r>
          </a:p>
          <a:p>
            <a:r>
              <a:rPr lang="en-GB" dirty="0"/>
              <a:t>.Wine</a:t>
            </a:r>
          </a:p>
          <a:p>
            <a:r>
              <a:rPr lang="en-GB" dirty="0"/>
              <a:t>.Coco beans</a:t>
            </a:r>
          </a:p>
          <a:p>
            <a:r>
              <a:rPr lang="en-GB" dirty="0"/>
              <a:t>.Flowers</a:t>
            </a:r>
          </a:p>
          <a:p>
            <a:r>
              <a:rPr lang="en-GB" dirty="0"/>
              <a:t>.Tea</a:t>
            </a:r>
          </a:p>
          <a:p>
            <a:r>
              <a:rPr lang="en-GB" dirty="0"/>
              <a:t>.Fruit</a:t>
            </a:r>
          </a:p>
          <a:p>
            <a:r>
              <a:rPr lang="en-GB" dirty="0"/>
              <a:t>.Honey</a:t>
            </a:r>
          </a:p>
          <a:p>
            <a:endParaRPr lang="en-GB" dirty="0"/>
          </a:p>
        </p:txBody>
      </p:sp>
    </p:spTree>
    <p:extLst>
      <p:ext uri="{BB962C8B-B14F-4D97-AF65-F5344CB8AC3E}">
        <p14:creationId xmlns:p14="http://schemas.microsoft.com/office/powerpoint/2010/main" val="25807206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A592D-FA97-4D53-9C3E-659935DAC658}"/>
              </a:ext>
            </a:extLst>
          </p:cNvPr>
          <p:cNvSpPr>
            <a:spLocks noGrp="1"/>
          </p:cNvSpPr>
          <p:nvPr>
            <p:ph type="title"/>
          </p:nvPr>
        </p:nvSpPr>
        <p:spPr>
          <a:xfrm>
            <a:off x="3757204" y="816637"/>
            <a:ext cx="2436927" cy="667605"/>
          </a:xfrm>
        </p:spPr>
        <p:txBody>
          <a:bodyPr/>
          <a:lstStyle/>
          <a:p>
            <a:r>
              <a:rPr lang="en-GB" dirty="0"/>
              <a:t>Allotments</a:t>
            </a:r>
          </a:p>
        </p:txBody>
      </p:sp>
      <p:sp>
        <p:nvSpPr>
          <p:cNvPr id="3" name="Content Placeholder 2">
            <a:extLst>
              <a:ext uri="{FF2B5EF4-FFF2-40B4-BE49-F238E27FC236}">
                <a16:creationId xmlns:a16="http://schemas.microsoft.com/office/drawing/2014/main" id="{7185A114-E3A0-45FA-9462-C58E9AFDDC2A}"/>
              </a:ext>
            </a:extLst>
          </p:cNvPr>
          <p:cNvSpPr>
            <a:spLocks noGrp="1"/>
          </p:cNvSpPr>
          <p:nvPr>
            <p:ph idx="1"/>
          </p:nvPr>
        </p:nvSpPr>
        <p:spPr/>
        <p:txBody>
          <a:bodyPr/>
          <a:lstStyle/>
          <a:p>
            <a:r>
              <a:rPr lang="en-GB" dirty="0"/>
              <a:t>Allotments are small plots of land that people rent to plant fruit, vegetables, wheat and sometimes flowers (etc). These often cost £47.70 per year for one plot, 51sq yds- 100sq yds.</a:t>
            </a:r>
          </a:p>
          <a:p>
            <a:endParaRPr lang="en-GB" dirty="0"/>
          </a:p>
          <a:p>
            <a:r>
              <a:rPr lang="en-GB" dirty="0"/>
              <a:t>Things that make a good allotment are: good soil types, restrooms nearby, water source, parking and security.</a:t>
            </a:r>
          </a:p>
          <a:p>
            <a:r>
              <a:rPr lang="en-GB" dirty="0"/>
              <a:t>Allotments come from the Anglo-Saxon times but they became more popular during WW2 (World War 2).  </a:t>
            </a:r>
          </a:p>
        </p:txBody>
      </p:sp>
    </p:spTree>
    <p:extLst>
      <p:ext uri="{BB962C8B-B14F-4D97-AF65-F5344CB8AC3E}">
        <p14:creationId xmlns:p14="http://schemas.microsoft.com/office/powerpoint/2010/main" val="38504208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CD476-F5C9-4A6E-BBF6-9AD471730EA9}"/>
              </a:ext>
            </a:extLst>
          </p:cNvPr>
          <p:cNvSpPr>
            <a:spLocks noGrp="1"/>
          </p:cNvSpPr>
          <p:nvPr>
            <p:ph type="title"/>
          </p:nvPr>
        </p:nvSpPr>
        <p:spPr>
          <a:xfrm>
            <a:off x="2374709" y="4720177"/>
            <a:ext cx="5827593" cy="566738"/>
          </a:xfrm>
        </p:spPr>
        <p:txBody>
          <a:bodyPr/>
          <a:lstStyle/>
          <a:p>
            <a:r>
              <a:rPr lang="en-GB" dirty="0"/>
              <a:t>A picture of faming on a nice sunny day</a:t>
            </a:r>
          </a:p>
        </p:txBody>
      </p:sp>
      <p:pic>
        <p:nvPicPr>
          <p:cNvPr id="5" name="Picture Placeholder 4">
            <a:extLst>
              <a:ext uri="{FF2B5EF4-FFF2-40B4-BE49-F238E27FC236}">
                <a16:creationId xmlns:a16="http://schemas.microsoft.com/office/drawing/2014/main" id="{E2C251C5-191B-49FC-8578-C14E996158E5}"/>
              </a:ext>
            </a:extLst>
          </p:cNvPr>
          <p:cNvPicPr>
            <a:picLocks noGrp="1" noChangeAspect="1"/>
          </p:cNvPicPr>
          <p:nvPr>
            <p:ph type="pic" idx="1"/>
          </p:nvPr>
        </p:nvPicPr>
        <p:blipFill>
          <a:blip r:embed="rId2"/>
          <a:srcRect t="27" b="27"/>
          <a:stretch>
            <a:fillRect/>
          </a:stretch>
        </p:blipFill>
        <p:spPr>
          <a:xfrm flipV="1">
            <a:off x="-11409528" y="-6455391"/>
            <a:ext cx="1351128" cy="1961770"/>
          </a:xfrm>
          <a:prstGeom prst="rect">
            <a:avLst/>
          </a:prstGeom>
        </p:spPr>
      </p:pic>
      <p:sp>
        <p:nvSpPr>
          <p:cNvPr id="4" name="Text Placeholder 3">
            <a:extLst>
              <a:ext uri="{FF2B5EF4-FFF2-40B4-BE49-F238E27FC236}">
                <a16:creationId xmlns:a16="http://schemas.microsoft.com/office/drawing/2014/main" id="{65882068-3209-4F6E-AB6E-B94A51FA5004}"/>
              </a:ext>
            </a:extLst>
          </p:cNvPr>
          <p:cNvSpPr>
            <a:spLocks noGrp="1"/>
          </p:cNvSpPr>
          <p:nvPr>
            <p:ph type="body" sz="half" idx="2"/>
          </p:nvPr>
        </p:nvSpPr>
        <p:spPr>
          <a:xfrm rot="7158424" flipV="1">
            <a:off x="-2270581" y="4666194"/>
            <a:ext cx="45719" cy="45719"/>
          </a:xfrm>
        </p:spPr>
        <p:txBody>
          <a:bodyPr>
            <a:normAutofit fontScale="25000" lnSpcReduction="20000"/>
          </a:bodyPr>
          <a:lstStyle/>
          <a:p>
            <a:endParaRPr lang="en-GB" dirty="0"/>
          </a:p>
        </p:txBody>
      </p:sp>
      <p:pic>
        <p:nvPicPr>
          <p:cNvPr id="6" name="Picture Placeholder 4">
            <a:extLst>
              <a:ext uri="{FF2B5EF4-FFF2-40B4-BE49-F238E27FC236}">
                <a16:creationId xmlns:a16="http://schemas.microsoft.com/office/drawing/2014/main" id="{4A366BEA-4771-484F-9AD3-248554E4800C}"/>
              </a:ext>
            </a:extLst>
          </p:cNvPr>
          <p:cNvPicPr>
            <a:picLocks noChangeAspect="1"/>
          </p:cNvPicPr>
          <p:nvPr/>
        </p:nvPicPr>
        <p:blipFill>
          <a:blip r:embed="rId2"/>
          <a:srcRect t="27" b="27"/>
          <a:stretch>
            <a:fillRect/>
          </a:stretch>
        </p:blipFill>
        <p:spPr>
          <a:xfrm>
            <a:off x="-14957318" y="-9433520"/>
            <a:ext cx="20300766" cy="9081544"/>
          </a:xfrm>
          <a:prstGeom prst="rect">
            <a:avLst/>
          </a:prstGeom>
        </p:spPr>
      </p:pic>
      <p:pic>
        <p:nvPicPr>
          <p:cNvPr id="1026" name="Picture 2" descr="Could organic farming alone feed Europe by 2050? - New Food Magazine">
            <a:extLst>
              <a:ext uri="{FF2B5EF4-FFF2-40B4-BE49-F238E27FC236}">
                <a16:creationId xmlns:a16="http://schemas.microsoft.com/office/drawing/2014/main" id="{FFA00A16-3897-4096-8466-1077EC04A1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0857" y="0"/>
            <a:ext cx="1230440" cy="73826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uld organic farming alone feed Europe by 2050? - New Food Magazine">
            <a:extLst>
              <a:ext uri="{FF2B5EF4-FFF2-40B4-BE49-F238E27FC236}">
                <a16:creationId xmlns:a16="http://schemas.microsoft.com/office/drawing/2014/main" id="{2D2E338D-AE72-419C-BD37-F84A378E9E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7981" y="723074"/>
            <a:ext cx="6701051" cy="402063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uld organic farming alone feed Europe by 2050? - New Food Magazine">
            <a:extLst>
              <a:ext uri="{FF2B5EF4-FFF2-40B4-BE49-F238E27FC236}">
                <a16:creationId xmlns:a16="http://schemas.microsoft.com/office/drawing/2014/main" id="{076C6411-83A3-4034-B4F1-81FB7AF1C1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8360" y="-261713"/>
            <a:ext cx="436188" cy="261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408435"/>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BDCDD-DDB6-497F-805F-5EF28C7D19CA}"/>
              </a:ext>
            </a:extLst>
          </p:cNvPr>
          <p:cNvSpPr>
            <a:spLocks noGrp="1"/>
          </p:cNvSpPr>
          <p:nvPr>
            <p:ph type="title"/>
          </p:nvPr>
        </p:nvSpPr>
        <p:spPr>
          <a:xfrm>
            <a:off x="3319883" y="914400"/>
            <a:ext cx="3311570" cy="609600"/>
          </a:xfrm>
        </p:spPr>
        <p:txBody>
          <a:bodyPr>
            <a:normAutofit fontScale="90000"/>
          </a:bodyPr>
          <a:lstStyle/>
          <a:p>
            <a:r>
              <a:rPr lang="en-GB" dirty="0"/>
              <a:t>Pastoral Farming</a:t>
            </a:r>
          </a:p>
        </p:txBody>
      </p:sp>
      <p:sp>
        <p:nvSpPr>
          <p:cNvPr id="3" name="Content Placeholder 2">
            <a:extLst>
              <a:ext uri="{FF2B5EF4-FFF2-40B4-BE49-F238E27FC236}">
                <a16:creationId xmlns:a16="http://schemas.microsoft.com/office/drawing/2014/main" id="{143FE149-D2A6-454D-B2E8-28D8A9E136A7}"/>
              </a:ext>
            </a:extLst>
          </p:cNvPr>
          <p:cNvSpPr>
            <a:spLocks noGrp="1"/>
          </p:cNvSpPr>
          <p:nvPr>
            <p:ph idx="1"/>
          </p:nvPr>
        </p:nvSpPr>
        <p:spPr/>
        <p:txBody>
          <a:bodyPr/>
          <a:lstStyle/>
          <a:p>
            <a:r>
              <a:rPr lang="en-GB" dirty="0"/>
              <a:t>Pastoral farming is farming but you only make a living with animals whether it is sheep, chickens or cattle. This particular type of farming usually takes place in hilly areas. This makes it more popular in Scotland and areas like that around the UK.</a:t>
            </a:r>
          </a:p>
        </p:txBody>
      </p:sp>
    </p:spTree>
    <p:extLst>
      <p:ext uri="{BB962C8B-B14F-4D97-AF65-F5344CB8AC3E}">
        <p14:creationId xmlns:p14="http://schemas.microsoft.com/office/powerpoint/2010/main" val="138430046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D853C-5949-4FD7-AD7E-7B4CE5F9E41A}"/>
              </a:ext>
            </a:extLst>
          </p:cNvPr>
          <p:cNvSpPr>
            <a:spLocks noGrp="1"/>
          </p:cNvSpPr>
          <p:nvPr>
            <p:ph type="title"/>
          </p:nvPr>
        </p:nvSpPr>
        <p:spPr/>
        <p:txBody>
          <a:bodyPr/>
          <a:lstStyle/>
          <a:p>
            <a:r>
              <a:rPr lang="en-GB" dirty="0"/>
              <a:t>     Mixed                       Arable</a:t>
            </a:r>
          </a:p>
        </p:txBody>
      </p:sp>
      <p:sp>
        <p:nvSpPr>
          <p:cNvPr id="3" name="Content Placeholder 2">
            <a:extLst>
              <a:ext uri="{FF2B5EF4-FFF2-40B4-BE49-F238E27FC236}">
                <a16:creationId xmlns:a16="http://schemas.microsoft.com/office/drawing/2014/main" id="{7C851CD3-35FF-47A1-8EBC-69CE62290F11}"/>
              </a:ext>
            </a:extLst>
          </p:cNvPr>
          <p:cNvSpPr>
            <a:spLocks noGrp="1"/>
          </p:cNvSpPr>
          <p:nvPr>
            <p:ph sz="half" idx="1"/>
          </p:nvPr>
        </p:nvSpPr>
        <p:spPr/>
        <p:txBody>
          <a:bodyPr/>
          <a:lstStyle/>
          <a:p>
            <a:r>
              <a:rPr lang="en-GB" dirty="0"/>
              <a:t>Mixed is arable and pastoral farming in one farm where you grow crops and breed animals like cattle, sheep and sometimes chickens.</a:t>
            </a:r>
          </a:p>
        </p:txBody>
      </p:sp>
      <p:sp>
        <p:nvSpPr>
          <p:cNvPr id="4" name="Content Placeholder 3">
            <a:extLst>
              <a:ext uri="{FF2B5EF4-FFF2-40B4-BE49-F238E27FC236}">
                <a16:creationId xmlns:a16="http://schemas.microsoft.com/office/drawing/2014/main" id="{42091AAD-62B9-4354-B564-182B8BF0A2EE}"/>
              </a:ext>
            </a:extLst>
          </p:cNvPr>
          <p:cNvSpPr>
            <a:spLocks noGrp="1"/>
          </p:cNvSpPr>
          <p:nvPr>
            <p:ph sz="half" idx="2"/>
          </p:nvPr>
        </p:nvSpPr>
        <p:spPr/>
        <p:txBody>
          <a:bodyPr/>
          <a:lstStyle/>
          <a:p>
            <a:r>
              <a:rPr lang="en-GB" dirty="0"/>
              <a:t>Arable farming is when you make a living from just growing and selling crops like wheat, oil seed rape and barley. </a:t>
            </a:r>
          </a:p>
        </p:txBody>
      </p:sp>
    </p:spTree>
    <p:extLst>
      <p:ext uri="{BB962C8B-B14F-4D97-AF65-F5344CB8AC3E}">
        <p14:creationId xmlns:p14="http://schemas.microsoft.com/office/powerpoint/2010/main" val="9033912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C4BEC-E537-410B-BBE7-5A6A1C46B935}"/>
              </a:ext>
            </a:extLst>
          </p:cNvPr>
          <p:cNvSpPr>
            <a:spLocks noGrp="1"/>
          </p:cNvSpPr>
          <p:nvPr>
            <p:ph type="title"/>
          </p:nvPr>
        </p:nvSpPr>
        <p:spPr>
          <a:xfrm>
            <a:off x="3500047" y="954157"/>
            <a:ext cx="2595953" cy="675860"/>
          </a:xfrm>
        </p:spPr>
        <p:txBody>
          <a:bodyPr>
            <a:normAutofit/>
          </a:bodyPr>
          <a:lstStyle/>
          <a:p>
            <a:r>
              <a:rPr lang="en-GB" dirty="0"/>
              <a:t>Seasonality</a:t>
            </a:r>
          </a:p>
        </p:txBody>
      </p:sp>
      <p:sp>
        <p:nvSpPr>
          <p:cNvPr id="3" name="Content Placeholder 2">
            <a:extLst>
              <a:ext uri="{FF2B5EF4-FFF2-40B4-BE49-F238E27FC236}">
                <a16:creationId xmlns:a16="http://schemas.microsoft.com/office/drawing/2014/main" id="{33085451-0EEC-460F-BDAF-B687A4F40E4B}"/>
              </a:ext>
            </a:extLst>
          </p:cNvPr>
          <p:cNvSpPr>
            <a:spLocks noGrp="1"/>
          </p:cNvSpPr>
          <p:nvPr>
            <p:ph idx="1"/>
          </p:nvPr>
        </p:nvSpPr>
        <p:spPr/>
        <p:txBody>
          <a:bodyPr/>
          <a:lstStyle/>
          <a:p>
            <a:pPr marL="0" indent="0">
              <a:buNone/>
            </a:pPr>
            <a:r>
              <a:rPr lang="en-GB" dirty="0"/>
              <a:t>Seasonality is when you eat food that is at its best and freshest. It usually tastes more delicious. This food is better for our health as it has more nutrients.</a:t>
            </a:r>
          </a:p>
        </p:txBody>
      </p:sp>
    </p:spTree>
    <p:extLst>
      <p:ext uri="{BB962C8B-B14F-4D97-AF65-F5344CB8AC3E}">
        <p14:creationId xmlns:p14="http://schemas.microsoft.com/office/powerpoint/2010/main" val="203537278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6AD64-E377-4A73-BE1D-00CFD4D917AE}"/>
              </a:ext>
            </a:extLst>
          </p:cNvPr>
          <p:cNvSpPr>
            <a:spLocks noGrp="1"/>
          </p:cNvSpPr>
          <p:nvPr>
            <p:ph type="title"/>
          </p:nvPr>
        </p:nvSpPr>
        <p:spPr>
          <a:xfrm>
            <a:off x="2875722" y="816638"/>
            <a:ext cx="4094921" cy="694110"/>
          </a:xfrm>
        </p:spPr>
        <p:txBody>
          <a:bodyPr>
            <a:normAutofit/>
          </a:bodyPr>
          <a:lstStyle/>
          <a:p>
            <a:r>
              <a:rPr lang="en-GB" dirty="0"/>
              <a:t>Digging for Victory</a:t>
            </a:r>
          </a:p>
        </p:txBody>
      </p:sp>
      <p:sp>
        <p:nvSpPr>
          <p:cNvPr id="3" name="Content Placeholder 2">
            <a:extLst>
              <a:ext uri="{FF2B5EF4-FFF2-40B4-BE49-F238E27FC236}">
                <a16:creationId xmlns:a16="http://schemas.microsoft.com/office/drawing/2014/main" id="{B8A837C5-78A2-493E-9453-F15502B58E8E}"/>
              </a:ext>
            </a:extLst>
          </p:cNvPr>
          <p:cNvSpPr>
            <a:spLocks noGrp="1"/>
          </p:cNvSpPr>
          <p:nvPr>
            <p:ph idx="1"/>
          </p:nvPr>
        </p:nvSpPr>
        <p:spPr>
          <a:xfrm>
            <a:off x="677334" y="2160590"/>
            <a:ext cx="8596668" cy="1550020"/>
          </a:xfrm>
        </p:spPr>
        <p:txBody>
          <a:bodyPr/>
          <a:lstStyle/>
          <a:p>
            <a:r>
              <a:rPr lang="en-GB" dirty="0"/>
              <a:t>During World War 2 Allotments became popular because of the food shortages. So people were encouraged to grow their own food. This supported rationing (when people had a curtain amount of food). People crew their food almost everywhere like: schools, road sides and their gardens. Now lots of people still grow their own food in allotments and gardens.</a:t>
            </a:r>
          </a:p>
        </p:txBody>
      </p:sp>
    </p:spTree>
    <p:extLst>
      <p:ext uri="{BB962C8B-B14F-4D97-AF65-F5344CB8AC3E}">
        <p14:creationId xmlns:p14="http://schemas.microsoft.com/office/powerpoint/2010/main" val="360778338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786B5-585F-7F22-1106-CD54C32B5198}"/>
              </a:ext>
            </a:extLst>
          </p:cNvPr>
          <p:cNvSpPr>
            <a:spLocks noGrp="1"/>
          </p:cNvSpPr>
          <p:nvPr>
            <p:ph type="title"/>
          </p:nvPr>
        </p:nvSpPr>
        <p:spPr>
          <a:xfrm>
            <a:off x="677334" y="649357"/>
            <a:ext cx="5511432" cy="808383"/>
          </a:xfrm>
        </p:spPr>
        <p:txBody>
          <a:bodyPr>
            <a:normAutofit fontScale="90000"/>
          </a:bodyPr>
          <a:lstStyle/>
          <a:p>
            <a:r>
              <a:rPr lang="en-GB" dirty="0"/>
              <a:t>                    Parts of a Plant</a:t>
            </a:r>
          </a:p>
        </p:txBody>
      </p:sp>
      <p:sp>
        <p:nvSpPr>
          <p:cNvPr id="3" name="Content Placeholder 2">
            <a:extLst>
              <a:ext uri="{FF2B5EF4-FFF2-40B4-BE49-F238E27FC236}">
                <a16:creationId xmlns:a16="http://schemas.microsoft.com/office/drawing/2014/main" id="{A1ECC843-C561-6568-7756-1C6FB6732DE4}"/>
              </a:ext>
            </a:extLst>
          </p:cNvPr>
          <p:cNvSpPr>
            <a:spLocks noGrp="1"/>
          </p:cNvSpPr>
          <p:nvPr>
            <p:ph idx="1"/>
          </p:nvPr>
        </p:nvSpPr>
        <p:spPr/>
        <p:txBody>
          <a:bodyPr>
            <a:normAutofit fontScale="92500" lnSpcReduction="20000"/>
          </a:bodyPr>
          <a:lstStyle/>
          <a:p>
            <a:r>
              <a:rPr lang="en-GB" dirty="0"/>
              <a:t>The parts of a plant are:</a:t>
            </a:r>
          </a:p>
          <a:p>
            <a:r>
              <a:rPr lang="en-GB" dirty="0"/>
              <a:t>.Stigma</a:t>
            </a:r>
          </a:p>
          <a:p>
            <a:r>
              <a:rPr lang="en-GB" dirty="0"/>
              <a:t>.Style</a:t>
            </a:r>
          </a:p>
          <a:p>
            <a:r>
              <a:rPr lang="en-GB" dirty="0"/>
              <a:t>.Carpel</a:t>
            </a:r>
          </a:p>
          <a:p>
            <a:r>
              <a:rPr lang="en-GB" dirty="0"/>
              <a:t>.Ovule</a:t>
            </a:r>
          </a:p>
          <a:p>
            <a:r>
              <a:rPr lang="en-GB" dirty="0"/>
              <a:t>.Ovary</a:t>
            </a:r>
          </a:p>
          <a:p>
            <a:r>
              <a:rPr lang="en-GB" dirty="0"/>
              <a:t>.Sepal</a:t>
            </a:r>
          </a:p>
          <a:p>
            <a:r>
              <a:rPr lang="en-GB" dirty="0"/>
              <a:t>.Anther</a:t>
            </a:r>
          </a:p>
          <a:p>
            <a:r>
              <a:rPr lang="en-GB" dirty="0"/>
              <a:t>.Stamen</a:t>
            </a:r>
          </a:p>
          <a:p>
            <a:r>
              <a:rPr lang="en-GB" dirty="0"/>
              <a:t>.Filament</a:t>
            </a:r>
          </a:p>
          <a:p>
            <a:r>
              <a:rPr lang="en-GB" dirty="0"/>
              <a:t>.Petal</a:t>
            </a:r>
          </a:p>
        </p:txBody>
      </p:sp>
    </p:spTree>
    <p:extLst>
      <p:ext uri="{BB962C8B-B14F-4D97-AF65-F5344CB8AC3E}">
        <p14:creationId xmlns:p14="http://schemas.microsoft.com/office/powerpoint/2010/main" val="2239128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down)">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AFC4A-DF84-D586-92B9-BA0604749173}"/>
              </a:ext>
            </a:extLst>
          </p:cNvPr>
          <p:cNvSpPr>
            <a:spLocks noGrp="1"/>
          </p:cNvSpPr>
          <p:nvPr>
            <p:ph type="title"/>
          </p:nvPr>
        </p:nvSpPr>
        <p:spPr>
          <a:xfrm>
            <a:off x="3445565" y="781878"/>
            <a:ext cx="3180522" cy="689113"/>
          </a:xfrm>
        </p:spPr>
        <p:txBody>
          <a:bodyPr>
            <a:normAutofit/>
          </a:bodyPr>
          <a:lstStyle/>
          <a:p>
            <a:r>
              <a:rPr lang="en-GB" dirty="0"/>
              <a:t>Climate Zones</a:t>
            </a:r>
          </a:p>
        </p:txBody>
      </p:sp>
      <p:sp>
        <p:nvSpPr>
          <p:cNvPr id="3" name="TextBox 2">
            <a:extLst>
              <a:ext uri="{FF2B5EF4-FFF2-40B4-BE49-F238E27FC236}">
                <a16:creationId xmlns:a16="http://schemas.microsoft.com/office/drawing/2014/main" id="{2071B866-2F38-2DD0-95B6-63595E4C00F8}"/>
              </a:ext>
            </a:extLst>
          </p:cNvPr>
          <p:cNvSpPr txBox="1"/>
          <p:nvPr/>
        </p:nvSpPr>
        <p:spPr>
          <a:xfrm>
            <a:off x="1484243" y="2228671"/>
            <a:ext cx="8282609" cy="3416320"/>
          </a:xfrm>
          <a:prstGeom prst="rect">
            <a:avLst/>
          </a:prstGeom>
          <a:noFill/>
        </p:spPr>
        <p:txBody>
          <a:bodyPr wrap="square" rtlCol="0">
            <a:spAutoFit/>
          </a:bodyPr>
          <a:lstStyle/>
          <a:p>
            <a:r>
              <a:rPr lang="en-GB" dirty="0"/>
              <a:t>There are four main climate zones they are:</a:t>
            </a:r>
          </a:p>
          <a:p>
            <a:endParaRPr lang="en-GB" dirty="0"/>
          </a:p>
          <a:p>
            <a:r>
              <a:rPr lang="en-GB" dirty="0"/>
              <a:t>.Polar- cold, dark and dry with average temperatures of ten- minus fifty five degrease.</a:t>
            </a:r>
          </a:p>
          <a:p>
            <a:r>
              <a:rPr lang="en-GB" dirty="0"/>
              <a:t>.Temperate- warm summers, cool winters with average temperatures of zero-forty degrease.</a:t>
            </a:r>
          </a:p>
          <a:p>
            <a:r>
              <a:rPr lang="en-GB" dirty="0"/>
              <a:t>.Mediterranean- hot summers, mild, rainy winters with average temperatures of fifteen- thirty degrease.</a:t>
            </a:r>
          </a:p>
          <a:p>
            <a:r>
              <a:rPr lang="en-GB" dirty="0"/>
              <a:t>.Desert- hot year round, has very little rainfall with average temperatures of twenty five- forty degrease</a:t>
            </a:r>
          </a:p>
          <a:p>
            <a:r>
              <a:rPr lang="en-GB" dirty="0"/>
              <a:t>.Tropical- has wet and dry seasons with average temperatures of thirty one degrease.</a:t>
            </a:r>
          </a:p>
        </p:txBody>
      </p:sp>
    </p:spTree>
    <p:extLst>
      <p:ext uri="{BB962C8B-B14F-4D97-AF65-F5344CB8AC3E}">
        <p14:creationId xmlns:p14="http://schemas.microsoft.com/office/powerpoint/2010/main" val="24342225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4B3CF-D83A-6335-2ECE-7EF20A3B875E}"/>
              </a:ext>
            </a:extLst>
          </p:cNvPr>
          <p:cNvSpPr>
            <a:spLocks noGrp="1"/>
          </p:cNvSpPr>
          <p:nvPr>
            <p:ph type="title"/>
          </p:nvPr>
        </p:nvSpPr>
        <p:spPr>
          <a:xfrm>
            <a:off x="3688959" y="661115"/>
            <a:ext cx="3381544" cy="728870"/>
          </a:xfrm>
        </p:spPr>
        <p:txBody>
          <a:bodyPr/>
          <a:lstStyle/>
          <a:p>
            <a:r>
              <a:rPr lang="en-GB" dirty="0"/>
              <a:t>Citrus Farming</a:t>
            </a:r>
          </a:p>
        </p:txBody>
      </p:sp>
      <p:sp>
        <p:nvSpPr>
          <p:cNvPr id="3" name="Content Placeholder 2">
            <a:extLst>
              <a:ext uri="{FF2B5EF4-FFF2-40B4-BE49-F238E27FC236}">
                <a16:creationId xmlns:a16="http://schemas.microsoft.com/office/drawing/2014/main" id="{C2A6B996-212E-F9F0-183C-4F60AF33821B}"/>
              </a:ext>
            </a:extLst>
          </p:cNvPr>
          <p:cNvSpPr>
            <a:spLocks noGrp="1"/>
          </p:cNvSpPr>
          <p:nvPr>
            <p:ph idx="1"/>
          </p:nvPr>
        </p:nvSpPr>
        <p:spPr>
          <a:xfrm flipH="1" flipV="1">
            <a:off x="11818418" y="-292362"/>
            <a:ext cx="2268641" cy="584724"/>
          </a:xfrm>
        </p:spPr>
        <p:txBody>
          <a:bodyPr/>
          <a:lstStyle/>
          <a:p>
            <a:pPr marL="0" indent="0">
              <a:buNone/>
            </a:pPr>
            <a:r>
              <a:rPr lang="en-GB" dirty="0"/>
              <a:t> </a:t>
            </a:r>
          </a:p>
        </p:txBody>
      </p:sp>
      <p:sp>
        <p:nvSpPr>
          <p:cNvPr id="5" name="TextBox 4">
            <a:extLst>
              <a:ext uri="{FF2B5EF4-FFF2-40B4-BE49-F238E27FC236}">
                <a16:creationId xmlns:a16="http://schemas.microsoft.com/office/drawing/2014/main" id="{7DC40572-94C7-D3A0-DE83-89754DD1D3A7}"/>
              </a:ext>
            </a:extLst>
          </p:cNvPr>
          <p:cNvSpPr txBox="1"/>
          <p:nvPr/>
        </p:nvSpPr>
        <p:spPr>
          <a:xfrm>
            <a:off x="1493949" y="2150772"/>
            <a:ext cx="8139448" cy="1754326"/>
          </a:xfrm>
          <a:prstGeom prst="rect">
            <a:avLst/>
          </a:prstGeom>
          <a:noFill/>
        </p:spPr>
        <p:txBody>
          <a:bodyPr wrap="square" rtlCol="0">
            <a:spAutoFit/>
          </a:bodyPr>
          <a:lstStyle/>
          <a:p>
            <a:r>
              <a:rPr lang="en-GB" dirty="0"/>
              <a:t>California is one of the 50 states in the USA. This state is famous for farming citrus fruits. Citrus fruits are mainly oranges, lemons, limes and grapefruits, they need to be grown in hot climates which is perfect in California.</a:t>
            </a:r>
          </a:p>
          <a:p>
            <a:endParaRPr lang="en-GB" dirty="0"/>
          </a:p>
          <a:p>
            <a:r>
              <a:rPr lang="en-GB" dirty="0"/>
              <a:t>The fruits are piked and sold to America, Canada, South Korea, Japan and China.</a:t>
            </a:r>
          </a:p>
        </p:txBody>
      </p:sp>
    </p:spTree>
    <p:extLst>
      <p:ext uri="{BB962C8B-B14F-4D97-AF65-F5344CB8AC3E}">
        <p14:creationId xmlns:p14="http://schemas.microsoft.com/office/powerpoint/2010/main" val="403552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161ED-6E47-5A78-8FFB-A7B81E34DE81}"/>
              </a:ext>
            </a:extLst>
          </p:cNvPr>
          <p:cNvSpPr>
            <a:spLocks noGrp="1"/>
          </p:cNvSpPr>
          <p:nvPr>
            <p:ph type="title"/>
          </p:nvPr>
        </p:nvSpPr>
        <p:spPr>
          <a:xfrm>
            <a:off x="1404357" y="602088"/>
            <a:ext cx="7997780" cy="5653824"/>
          </a:xfrm>
        </p:spPr>
        <p:txBody>
          <a:bodyPr>
            <a:normAutofit/>
          </a:bodyPr>
          <a:lstStyle/>
          <a:p>
            <a:br>
              <a:rPr lang="en-GB" sz="6600" dirty="0"/>
            </a:br>
            <a:br>
              <a:rPr lang="en-GB" sz="6600" dirty="0"/>
            </a:br>
            <a:r>
              <a:rPr lang="en-GB" sz="6600" dirty="0"/>
              <a:t>          THE END</a:t>
            </a:r>
          </a:p>
        </p:txBody>
      </p:sp>
    </p:spTree>
    <p:extLst>
      <p:ext uri="{BB962C8B-B14F-4D97-AF65-F5344CB8AC3E}">
        <p14:creationId xmlns:p14="http://schemas.microsoft.com/office/powerpoint/2010/main" val="2070331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182</TotalTime>
  <Words>630</Words>
  <Application>Microsoft Office PowerPoint</Application>
  <PresentationFormat>Widescreen</PresentationFormat>
  <Paragraphs>67</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Trebuchet MS</vt:lpstr>
      <vt:lpstr>Wingdings 3</vt:lpstr>
      <vt:lpstr>Facet</vt:lpstr>
      <vt:lpstr>Sow, Grow and Farm</vt:lpstr>
      <vt:lpstr>Fairtrade</vt:lpstr>
      <vt:lpstr>Fairtrade Products</vt:lpstr>
      <vt:lpstr>Allotments</vt:lpstr>
      <vt:lpstr>A picture of faming on a nice sunny day</vt:lpstr>
      <vt:lpstr>Pastoral Farming</vt:lpstr>
      <vt:lpstr>     Mixed                       Arable</vt:lpstr>
      <vt:lpstr>Seasonality</vt:lpstr>
      <vt:lpstr>Digging for Victory</vt:lpstr>
      <vt:lpstr>                    Parts of a Plant</vt:lpstr>
      <vt:lpstr>Climate Zones</vt:lpstr>
      <vt:lpstr>Citrus Farming</vt:lpstr>
      <vt:lpstr>            THE END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Sow, Grow and Farm</dc:title>
  <dc:creator>Crystal Moncrieff</dc:creator>
  <cp:lastModifiedBy>Crystal Moncrieff</cp:lastModifiedBy>
  <cp:revision>28</cp:revision>
  <dcterms:created xsi:type="dcterms:W3CDTF">2022-05-24T10:18:49Z</dcterms:created>
  <dcterms:modified xsi:type="dcterms:W3CDTF">2022-05-26T12:29:41Z</dcterms:modified>
</cp:coreProperties>
</file>